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sldIdLst>
    <p:sldId id="256" r:id="rId5"/>
    <p:sldId id="269" r:id="rId6"/>
    <p:sldId id="286" r:id="rId7"/>
    <p:sldId id="270" r:id="rId8"/>
    <p:sldId id="283" r:id="rId9"/>
    <p:sldId id="282" r:id="rId10"/>
    <p:sldId id="285" r:id="rId11"/>
    <p:sldId id="275" r:id="rId12"/>
    <p:sldId id="276" r:id="rId13"/>
    <p:sldId id="266"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4C71AC-4435-88CF-8A1F-EC384F88A906}" v="46" dt="2024-07-23T13:38:36.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47" d="100"/>
          <a:sy n="47" d="100"/>
        </p:scale>
        <p:origin x="1027"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67C3E-3349-0745-BE84-62E8730B289E}" type="datetimeFigureOut">
              <a:rPr lang="en-US" smtClean="0"/>
              <a:t>9/25/2024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0F0CB-9FE2-BC42-A9FD-5530A138D5C4}" type="slidenum">
              <a:rPr lang="en-US" smtClean="0"/>
              <a:t>‹#›</a:t>
            </a:fld>
            <a:endParaRPr lang="en-US"/>
          </a:p>
        </p:txBody>
      </p:sp>
    </p:spTree>
    <p:extLst>
      <p:ext uri="{BB962C8B-B14F-4D97-AF65-F5344CB8AC3E}">
        <p14:creationId xmlns:p14="http://schemas.microsoft.com/office/powerpoint/2010/main" val="3089803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F2C91-6F44-6A42-AD0C-16F62ACBB2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314EC2-9ECD-BC46-BA5E-2823B39AD0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33C112-2286-5546-B153-84B46CFD3A3C}"/>
              </a:ext>
            </a:extLst>
          </p:cNvPr>
          <p:cNvSpPr>
            <a:spLocks noGrp="1"/>
          </p:cNvSpPr>
          <p:nvPr>
            <p:ph type="dt" sz="half" idx="10"/>
          </p:nvPr>
        </p:nvSpPr>
        <p:spPr/>
        <p:txBody>
          <a:bodyPr/>
          <a:lstStyle/>
          <a:p>
            <a:fld id="{F39BCAF0-BE4C-2D46-BCC4-4121894B0692}" type="datetime1">
              <a:rPr lang="en-CA" smtClean="0"/>
              <a:t>2024-09-25</a:t>
            </a:fld>
            <a:endParaRPr lang="en-US"/>
          </a:p>
        </p:txBody>
      </p:sp>
      <p:sp>
        <p:nvSpPr>
          <p:cNvPr id="5" name="Footer Placeholder 4">
            <a:extLst>
              <a:ext uri="{FF2B5EF4-FFF2-40B4-BE49-F238E27FC236}">
                <a16:creationId xmlns:a16="http://schemas.microsoft.com/office/drawing/2014/main" id="{05A6D674-C95A-A547-B053-FD38FAFB2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496BC-C878-D240-AC57-817E8280E15A}"/>
              </a:ext>
            </a:extLst>
          </p:cNvPr>
          <p:cNvSpPr>
            <a:spLocks noGrp="1"/>
          </p:cNvSpPr>
          <p:nvPr>
            <p:ph type="sldNum" sz="quarter" idx="12"/>
          </p:nvPr>
        </p:nvSpPr>
        <p:spPr/>
        <p:txBody>
          <a:bodyPr/>
          <a:lstStyle/>
          <a:p>
            <a:fld id="{D8E00FCD-6E43-DA45-8E80-C90C3F14AB89}" type="slidenum">
              <a:rPr lang="en-US" smtClean="0"/>
              <a:t>‹#›</a:t>
            </a:fld>
            <a:endParaRPr lang="en-US"/>
          </a:p>
        </p:txBody>
      </p:sp>
      <p:cxnSp>
        <p:nvCxnSpPr>
          <p:cNvPr id="10" name="Straight Connector 9">
            <a:extLst>
              <a:ext uri="{FF2B5EF4-FFF2-40B4-BE49-F238E27FC236}">
                <a16:creationId xmlns:a16="http://schemas.microsoft.com/office/drawing/2014/main" id="{70765DD7-A13E-4664-B8BE-9902FDF99334}"/>
              </a:ext>
            </a:extLst>
          </p:cNvPr>
          <p:cNvCxnSpPr>
            <a:cxnSpLocks/>
          </p:cNvCxnSpPr>
          <p:nvPr userDrawn="1"/>
        </p:nvCxnSpPr>
        <p:spPr>
          <a:xfrm>
            <a:off x="1143000" y="6127262"/>
            <a:ext cx="10455031" cy="0"/>
          </a:xfrm>
          <a:prstGeom prst="line">
            <a:avLst/>
          </a:prstGeom>
          <a:ln w="34925" cmpd="thinThick">
            <a:solidFill>
              <a:srgbClr val="C00000"/>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B1D31949-F6A3-4615-BB88-73BEDC35D7A8}"/>
              </a:ext>
            </a:extLst>
          </p:cNvPr>
          <p:cNvPicPr>
            <a:picLocks noChangeAspect="1"/>
          </p:cNvPicPr>
          <p:nvPr userDrawn="1"/>
        </p:nvPicPr>
        <p:blipFill>
          <a:blip r:embed="rId2"/>
          <a:stretch>
            <a:fillRect/>
          </a:stretch>
        </p:blipFill>
        <p:spPr>
          <a:xfrm>
            <a:off x="190712" y="5309389"/>
            <a:ext cx="952288" cy="1046961"/>
          </a:xfrm>
          <a:prstGeom prst="rect">
            <a:avLst/>
          </a:prstGeom>
        </p:spPr>
      </p:pic>
    </p:spTree>
    <p:extLst>
      <p:ext uri="{BB962C8B-B14F-4D97-AF65-F5344CB8AC3E}">
        <p14:creationId xmlns:p14="http://schemas.microsoft.com/office/powerpoint/2010/main" val="3196772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9D25-5364-ED45-8A61-E43AD1A22D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9D61EA-F78F-7646-A2CA-FD229A8D30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53482-C61F-0F45-92A0-C11383BBD665}"/>
              </a:ext>
            </a:extLst>
          </p:cNvPr>
          <p:cNvSpPr>
            <a:spLocks noGrp="1"/>
          </p:cNvSpPr>
          <p:nvPr>
            <p:ph type="dt" sz="half" idx="10"/>
          </p:nvPr>
        </p:nvSpPr>
        <p:spPr/>
        <p:txBody>
          <a:bodyPr/>
          <a:lstStyle/>
          <a:p>
            <a:fld id="{CD589597-06E7-D144-BB13-404D2D1826B6}" type="datetime1">
              <a:rPr lang="en-CA" smtClean="0"/>
              <a:t>2024-09-25</a:t>
            </a:fld>
            <a:endParaRPr lang="en-US"/>
          </a:p>
        </p:txBody>
      </p:sp>
      <p:sp>
        <p:nvSpPr>
          <p:cNvPr id="5" name="Footer Placeholder 4">
            <a:extLst>
              <a:ext uri="{FF2B5EF4-FFF2-40B4-BE49-F238E27FC236}">
                <a16:creationId xmlns:a16="http://schemas.microsoft.com/office/drawing/2014/main" id="{D9C385C0-A1C6-E043-9F38-558EB97DFC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18E44-56B8-FC46-BE7F-DB17D9FC4E4B}"/>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2582298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BA06B8-4F8C-1E4E-BA15-62375B54AC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606996-F181-D848-984C-C1DA52F41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59CD1-812E-AE42-9EBF-DB9F848CD654}"/>
              </a:ext>
            </a:extLst>
          </p:cNvPr>
          <p:cNvSpPr>
            <a:spLocks noGrp="1"/>
          </p:cNvSpPr>
          <p:nvPr>
            <p:ph type="dt" sz="half" idx="10"/>
          </p:nvPr>
        </p:nvSpPr>
        <p:spPr/>
        <p:txBody>
          <a:bodyPr/>
          <a:lstStyle/>
          <a:p>
            <a:fld id="{A4370169-13C6-0544-A7E4-49316631AE1A}" type="datetime1">
              <a:rPr lang="en-CA" smtClean="0"/>
              <a:t>2024-09-25</a:t>
            </a:fld>
            <a:endParaRPr lang="en-US"/>
          </a:p>
        </p:txBody>
      </p:sp>
      <p:sp>
        <p:nvSpPr>
          <p:cNvPr id="5" name="Footer Placeholder 4">
            <a:extLst>
              <a:ext uri="{FF2B5EF4-FFF2-40B4-BE49-F238E27FC236}">
                <a16:creationId xmlns:a16="http://schemas.microsoft.com/office/drawing/2014/main" id="{72E07219-BCEF-8C48-A53B-A398F1FEE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E8E318-8037-0C4A-A215-3A388F34DFD5}"/>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402661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2B72C-80B1-1245-9426-2C6FE2B519E5}"/>
              </a:ext>
            </a:extLst>
          </p:cNvPr>
          <p:cNvSpPr>
            <a:spLocks noGrp="1"/>
          </p:cNvSpPr>
          <p:nvPr>
            <p:ph type="title"/>
          </p:nvPr>
        </p:nvSpPr>
        <p:spPr/>
        <p:txBody>
          <a:bodyPr/>
          <a:lstStyle>
            <a:lvl1pPr>
              <a:defRPr i="1"/>
            </a:lvl1pPr>
          </a:lstStyle>
          <a:p>
            <a:r>
              <a:rPr lang="en-US"/>
              <a:t>Click to edit Master title style</a:t>
            </a:r>
          </a:p>
        </p:txBody>
      </p:sp>
      <p:sp>
        <p:nvSpPr>
          <p:cNvPr id="3" name="Content Placeholder 2">
            <a:extLst>
              <a:ext uri="{FF2B5EF4-FFF2-40B4-BE49-F238E27FC236}">
                <a16:creationId xmlns:a16="http://schemas.microsoft.com/office/drawing/2014/main" id="{3135F988-342C-C143-ADF8-CF8FEF6F69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C97EB0-1425-DD47-A9A4-1FF51C85145A}"/>
              </a:ext>
            </a:extLst>
          </p:cNvPr>
          <p:cNvSpPr>
            <a:spLocks noGrp="1"/>
          </p:cNvSpPr>
          <p:nvPr>
            <p:ph type="dt" sz="half" idx="10"/>
          </p:nvPr>
        </p:nvSpPr>
        <p:spPr/>
        <p:txBody>
          <a:bodyPr/>
          <a:lstStyle/>
          <a:p>
            <a:fld id="{8B4BB9D3-4333-9942-AB30-8834FD16CFAD}" type="datetime1">
              <a:rPr lang="en-CA" smtClean="0"/>
              <a:t>2024-09-25</a:t>
            </a:fld>
            <a:endParaRPr lang="en-US"/>
          </a:p>
        </p:txBody>
      </p:sp>
      <p:sp>
        <p:nvSpPr>
          <p:cNvPr id="5" name="Footer Placeholder 4">
            <a:extLst>
              <a:ext uri="{FF2B5EF4-FFF2-40B4-BE49-F238E27FC236}">
                <a16:creationId xmlns:a16="http://schemas.microsoft.com/office/drawing/2014/main" id="{8E05E189-0D85-F94F-9564-9E883A72F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4BFFA-C7E4-1740-BAB1-C7BE80753EE7}"/>
              </a:ext>
            </a:extLst>
          </p:cNvPr>
          <p:cNvSpPr>
            <a:spLocks noGrp="1"/>
          </p:cNvSpPr>
          <p:nvPr>
            <p:ph type="sldNum" sz="quarter" idx="12"/>
          </p:nvPr>
        </p:nvSpPr>
        <p:spPr/>
        <p:txBody>
          <a:bodyPr/>
          <a:lstStyle/>
          <a:p>
            <a:fld id="{D8E00FCD-6E43-DA45-8E80-C90C3F14AB89}" type="slidenum">
              <a:rPr lang="en-US" smtClean="0"/>
              <a:t>‹#›</a:t>
            </a:fld>
            <a:endParaRPr lang="en-US"/>
          </a:p>
        </p:txBody>
      </p:sp>
      <p:cxnSp>
        <p:nvCxnSpPr>
          <p:cNvPr id="7" name="Straight Connector 6">
            <a:extLst>
              <a:ext uri="{FF2B5EF4-FFF2-40B4-BE49-F238E27FC236}">
                <a16:creationId xmlns:a16="http://schemas.microsoft.com/office/drawing/2014/main" id="{7C626FCD-1A8B-49C1-8613-3C3D356F06D3}"/>
              </a:ext>
            </a:extLst>
          </p:cNvPr>
          <p:cNvCxnSpPr>
            <a:cxnSpLocks/>
          </p:cNvCxnSpPr>
          <p:nvPr userDrawn="1"/>
        </p:nvCxnSpPr>
        <p:spPr>
          <a:xfrm>
            <a:off x="1143000" y="6408620"/>
            <a:ext cx="10470662" cy="0"/>
          </a:xfrm>
          <a:prstGeom prst="line">
            <a:avLst/>
          </a:prstGeom>
          <a:ln w="34925" cmpd="thinThick">
            <a:solidFill>
              <a:srgbClr val="C00000"/>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6FE7FFC-EB42-40A7-97AF-0D31A90347C0}"/>
              </a:ext>
            </a:extLst>
          </p:cNvPr>
          <p:cNvPicPr>
            <a:picLocks noChangeAspect="1"/>
          </p:cNvPicPr>
          <p:nvPr userDrawn="1"/>
        </p:nvPicPr>
        <p:blipFill>
          <a:blip r:embed="rId2"/>
          <a:stretch>
            <a:fillRect/>
          </a:stretch>
        </p:blipFill>
        <p:spPr>
          <a:xfrm>
            <a:off x="71909" y="5354652"/>
            <a:ext cx="1012857" cy="1113552"/>
          </a:xfrm>
          <a:prstGeom prst="rect">
            <a:avLst/>
          </a:prstGeom>
        </p:spPr>
      </p:pic>
    </p:spTree>
    <p:extLst>
      <p:ext uri="{BB962C8B-B14F-4D97-AF65-F5344CB8AC3E}">
        <p14:creationId xmlns:p14="http://schemas.microsoft.com/office/powerpoint/2010/main" val="239937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15F4-D2C7-2047-9C4C-BEB30C3FDF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C4E7E2-2802-D443-BE12-6412D8D193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CA230-A51B-FD4E-A04D-9DA9D7326D6C}"/>
              </a:ext>
            </a:extLst>
          </p:cNvPr>
          <p:cNvSpPr>
            <a:spLocks noGrp="1"/>
          </p:cNvSpPr>
          <p:nvPr>
            <p:ph type="dt" sz="half" idx="10"/>
          </p:nvPr>
        </p:nvSpPr>
        <p:spPr/>
        <p:txBody>
          <a:bodyPr/>
          <a:lstStyle/>
          <a:p>
            <a:fld id="{1C755D8B-EEE0-1D49-8E64-5FA1EE16BE3C}" type="datetime1">
              <a:rPr lang="en-CA" smtClean="0"/>
              <a:t>2024-09-25</a:t>
            </a:fld>
            <a:endParaRPr lang="en-US"/>
          </a:p>
        </p:txBody>
      </p:sp>
      <p:sp>
        <p:nvSpPr>
          <p:cNvPr id="5" name="Footer Placeholder 4">
            <a:extLst>
              <a:ext uri="{FF2B5EF4-FFF2-40B4-BE49-F238E27FC236}">
                <a16:creationId xmlns:a16="http://schemas.microsoft.com/office/drawing/2014/main" id="{35621BAA-0CDF-5244-8874-30EAAE0F9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BC8F8-21A5-AC46-A27E-06BA6DF1D205}"/>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140240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5035-3C75-4244-8A11-CA3C94F3AC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5BE682-9AD8-A147-AA6D-C67C55D8C0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558371-4355-794C-8B3B-C165393776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3C4105-DE6B-5941-9CF6-7627F71C782B}"/>
              </a:ext>
            </a:extLst>
          </p:cNvPr>
          <p:cNvSpPr>
            <a:spLocks noGrp="1"/>
          </p:cNvSpPr>
          <p:nvPr>
            <p:ph type="dt" sz="half" idx="10"/>
          </p:nvPr>
        </p:nvSpPr>
        <p:spPr/>
        <p:txBody>
          <a:bodyPr/>
          <a:lstStyle/>
          <a:p>
            <a:fld id="{259AF758-39DE-0242-BEE7-3BFD43730886}" type="datetime1">
              <a:rPr lang="en-CA" smtClean="0"/>
              <a:t>2024-09-25</a:t>
            </a:fld>
            <a:endParaRPr lang="en-US"/>
          </a:p>
        </p:txBody>
      </p:sp>
      <p:sp>
        <p:nvSpPr>
          <p:cNvPr id="6" name="Footer Placeholder 5">
            <a:extLst>
              <a:ext uri="{FF2B5EF4-FFF2-40B4-BE49-F238E27FC236}">
                <a16:creationId xmlns:a16="http://schemas.microsoft.com/office/drawing/2014/main" id="{7FEBD9BF-4750-DF47-AD32-FE543F2CE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D94FDB-1920-E34B-A0B3-F7BC38404FE1}"/>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3106170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AF4EC-BBAC-4047-B714-1CFBBF7F9B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392AD6-EB7C-EE40-B796-53E7983940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9160AF-D73B-BB48-87A6-3D32F9813D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6079A7-59BD-CA4C-93CF-E2AD2AEB6A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606AD8-2EB8-654A-BAA1-681C101B5F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0C65B6-AFE1-DD44-ABE4-273A432D1D47}"/>
              </a:ext>
            </a:extLst>
          </p:cNvPr>
          <p:cNvSpPr>
            <a:spLocks noGrp="1"/>
          </p:cNvSpPr>
          <p:nvPr>
            <p:ph type="dt" sz="half" idx="10"/>
          </p:nvPr>
        </p:nvSpPr>
        <p:spPr/>
        <p:txBody>
          <a:bodyPr/>
          <a:lstStyle/>
          <a:p>
            <a:fld id="{74E04D7D-E8D9-1E4B-966E-5DC376E370EB}" type="datetime1">
              <a:rPr lang="en-CA" smtClean="0"/>
              <a:t>2024-09-25</a:t>
            </a:fld>
            <a:endParaRPr lang="en-US"/>
          </a:p>
        </p:txBody>
      </p:sp>
      <p:sp>
        <p:nvSpPr>
          <p:cNvPr id="8" name="Footer Placeholder 7">
            <a:extLst>
              <a:ext uri="{FF2B5EF4-FFF2-40B4-BE49-F238E27FC236}">
                <a16:creationId xmlns:a16="http://schemas.microsoft.com/office/drawing/2014/main" id="{848D7685-D544-7A44-ABAE-28C31FFB81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3F05F9-F05B-3049-8205-F63F69AAF233}"/>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222561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32CB-6D82-B343-A837-FFBB7F8F7F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E74B66-2F9F-954C-83F2-CD072D91EF2D}"/>
              </a:ext>
            </a:extLst>
          </p:cNvPr>
          <p:cNvSpPr>
            <a:spLocks noGrp="1"/>
          </p:cNvSpPr>
          <p:nvPr>
            <p:ph type="dt" sz="half" idx="10"/>
          </p:nvPr>
        </p:nvSpPr>
        <p:spPr/>
        <p:txBody>
          <a:bodyPr/>
          <a:lstStyle/>
          <a:p>
            <a:fld id="{A44BA071-2F06-FB4F-B322-6C7094408834}" type="datetime1">
              <a:rPr lang="en-CA" smtClean="0"/>
              <a:t>2024-09-25</a:t>
            </a:fld>
            <a:endParaRPr lang="en-US"/>
          </a:p>
        </p:txBody>
      </p:sp>
      <p:sp>
        <p:nvSpPr>
          <p:cNvPr id="4" name="Footer Placeholder 3">
            <a:extLst>
              <a:ext uri="{FF2B5EF4-FFF2-40B4-BE49-F238E27FC236}">
                <a16:creationId xmlns:a16="http://schemas.microsoft.com/office/drawing/2014/main" id="{DB1A1C76-7C8E-D146-8F36-F667C10003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F7EFB2-D7C7-3840-ABB9-8583D537D520}"/>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1572893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29B855-3C21-7241-85FC-16C382EF9BA1}"/>
              </a:ext>
            </a:extLst>
          </p:cNvPr>
          <p:cNvSpPr>
            <a:spLocks noGrp="1"/>
          </p:cNvSpPr>
          <p:nvPr>
            <p:ph type="dt" sz="half" idx="10"/>
          </p:nvPr>
        </p:nvSpPr>
        <p:spPr/>
        <p:txBody>
          <a:bodyPr/>
          <a:lstStyle/>
          <a:p>
            <a:fld id="{D72E4349-8473-524A-AFBA-C10C82515878}" type="datetime1">
              <a:rPr lang="en-CA" smtClean="0"/>
              <a:t>2024-09-25</a:t>
            </a:fld>
            <a:endParaRPr lang="en-US"/>
          </a:p>
        </p:txBody>
      </p:sp>
      <p:sp>
        <p:nvSpPr>
          <p:cNvPr id="3" name="Footer Placeholder 2">
            <a:extLst>
              <a:ext uri="{FF2B5EF4-FFF2-40B4-BE49-F238E27FC236}">
                <a16:creationId xmlns:a16="http://schemas.microsoft.com/office/drawing/2014/main" id="{257DF704-000F-A649-A6DD-70F5C2A80B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EAF2C7-C3B6-D54E-AF2C-04FC4D4B5479}"/>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359296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6A84-838F-F146-ACA4-E59FC4742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6FE0B6-B7AD-0F46-B639-93770088F8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8CB6A-3BE2-C845-98B1-E020AACB3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F4008A-AC15-2643-8FF6-8DACC60884A3}"/>
              </a:ext>
            </a:extLst>
          </p:cNvPr>
          <p:cNvSpPr>
            <a:spLocks noGrp="1"/>
          </p:cNvSpPr>
          <p:nvPr>
            <p:ph type="dt" sz="half" idx="10"/>
          </p:nvPr>
        </p:nvSpPr>
        <p:spPr/>
        <p:txBody>
          <a:bodyPr/>
          <a:lstStyle/>
          <a:p>
            <a:fld id="{F3BC519E-8F54-7947-B40D-E314A0CBDEA8}" type="datetime1">
              <a:rPr lang="en-CA" smtClean="0"/>
              <a:t>2024-09-25</a:t>
            </a:fld>
            <a:endParaRPr lang="en-US"/>
          </a:p>
        </p:txBody>
      </p:sp>
      <p:sp>
        <p:nvSpPr>
          <p:cNvPr id="6" name="Footer Placeholder 5">
            <a:extLst>
              <a:ext uri="{FF2B5EF4-FFF2-40B4-BE49-F238E27FC236}">
                <a16:creationId xmlns:a16="http://schemas.microsoft.com/office/drawing/2014/main" id="{27CB6DA8-19B0-4348-8216-070003C86B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2B2906-83DF-7045-A2F7-F37091E81A6A}"/>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5018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DEFE-DE4F-7648-983D-3A4497201A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82A1E1-9C71-8D42-889B-8776B31D9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A06065-D929-A842-9051-BF72476A5E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D8607C-32B1-EA49-A2ED-6270B0625674}"/>
              </a:ext>
            </a:extLst>
          </p:cNvPr>
          <p:cNvSpPr>
            <a:spLocks noGrp="1"/>
          </p:cNvSpPr>
          <p:nvPr>
            <p:ph type="dt" sz="half" idx="10"/>
          </p:nvPr>
        </p:nvSpPr>
        <p:spPr/>
        <p:txBody>
          <a:bodyPr/>
          <a:lstStyle/>
          <a:p>
            <a:fld id="{9ADEABE2-8F7C-854C-8CCD-DFA532F8F65F}" type="datetime1">
              <a:rPr lang="en-CA" smtClean="0"/>
              <a:t>2024-09-25</a:t>
            </a:fld>
            <a:endParaRPr lang="en-US"/>
          </a:p>
        </p:txBody>
      </p:sp>
      <p:sp>
        <p:nvSpPr>
          <p:cNvPr id="6" name="Footer Placeholder 5">
            <a:extLst>
              <a:ext uri="{FF2B5EF4-FFF2-40B4-BE49-F238E27FC236}">
                <a16:creationId xmlns:a16="http://schemas.microsoft.com/office/drawing/2014/main" id="{E93EC885-7FE6-F64A-A75D-AEDF9FCF8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06F170-2F3A-A048-B678-5041D28DEC5D}"/>
              </a:ext>
            </a:extLst>
          </p:cNvPr>
          <p:cNvSpPr>
            <a:spLocks noGrp="1"/>
          </p:cNvSpPr>
          <p:nvPr>
            <p:ph type="sldNum" sz="quarter" idx="12"/>
          </p:nvPr>
        </p:nvSpPr>
        <p:spPr/>
        <p:txBody>
          <a:bodyPr/>
          <a:lstStyle/>
          <a:p>
            <a:fld id="{D8E00FCD-6E43-DA45-8E80-C90C3F14AB89}" type="slidenum">
              <a:rPr lang="en-US" smtClean="0"/>
              <a:t>‹#›</a:t>
            </a:fld>
            <a:endParaRPr lang="en-US"/>
          </a:p>
        </p:txBody>
      </p:sp>
    </p:spTree>
    <p:extLst>
      <p:ext uri="{BB962C8B-B14F-4D97-AF65-F5344CB8AC3E}">
        <p14:creationId xmlns:p14="http://schemas.microsoft.com/office/powerpoint/2010/main" val="17445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B81C8-19FE-8449-B837-6594FBFBAF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E9C364-5313-3947-833F-BA47C45E27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8AAAD-79A9-FF4D-B86C-E486F0051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315E1-6FDC-2947-8697-6754A9DE458E}" type="datetime1">
              <a:rPr lang="en-CA" smtClean="0"/>
              <a:t>2024-09-25</a:t>
            </a:fld>
            <a:endParaRPr lang="en-US"/>
          </a:p>
        </p:txBody>
      </p:sp>
      <p:sp>
        <p:nvSpPr>
          <p:cNvPr id="5" name="Footer Placeholder 4">
            <a:extLst>
              <a:ext uri="{FF2B5EF4-FFF2-40B4-BE49-F238E27FC236}">
                <a16:creationId xmlns:a16="http://schemas.microsoft.com/office/drawing/2014/main" id="{826ACA20-4800-124B-BC18-F16C52EBC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03FB49-DE51-3445-8084-274F52338C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00FCD-6E43-DA45-8E80-C90C3F14AB89}" type="slidenum">
              <a:rPr lang="en-US" smtClean="0"/>
              <a:t>‹#›</a:t>
            </a:fld>
            <a:endParaRPr lang="en-US"/>
          </a:p>
        </p:txBody>
      </p:sp>
    </p:spTree>
    <p:extLst>
      <p:ext uri="{BB962C8B-B14F-4D97-AF65-F5344CB8AC3E}">
        <p14:creationId xmlns:p14="http://schemas.microsoft.com/office/powerpoint/2010/main" val="2011181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2DDE9-8DB2-AF44-80B6-6B8472EFFB06}"/>
              </a:ext>
            </a:extLst>
          </p:cNvPr>
          <p:cNvSpPr>
            <a:spLocks noGrp="1"/>
          </p:cNvSpPr>
          <p:nvPr>
            <p:ph type="ctrTitle"/>
          </p:nvPr>
        </p:nvSpPr>
        <p:spPr/>
        <p:txBody>
          <a:bodyPr/>
          <a:lstStyle/>
          <a:p>
            <a:r>
              <a:rPr lang="en-CA" b="1" i="1" dirty="0"/>
              <a:t>Hockey Eastern Ontario</a:t>
            </a:r>
            <a:br>
              <a:rPr lang="en-CA" b="1" i="1" dirty="0"/>
            </a:br>
            <a:r>
              <a:rPr lang="en-CA" b="1" i="1" dirty="0"/>
              <a:t>Board of Directors</a:t>
            </a:r>
            <a:endParaRPr lang="en-US" b="1" i="1" dirty="0"/>
          </a:p>
        </p:txBody>
      </p:sp>
      <p:sp>
        <p:nvSpPr>
          <p:cNvPr id="3" name="Subtitle 2">
            <a:extLst>
              <a:ext uri="{FF2B5EF4-FFF2-40B4-BE49-F238E27FC236}">
                <a16:creationId xmlns:a16="http://schemas.microsoft.com/office/drawing/2014/main" id="{F0EB957E-43D1-E440-BAB6-62235E1E50AD}"/>
              </a:ext>
            </a:extLst>
          </p:cNvPr>
          <p:cNvSpPr>
            <a:spLocks noGrp="1"/>
          </p:cNvSpPr>
          <p:nvPr>
            <p:ph type="subTitle" idx="1"/>
          </p:nvPr>
        </p:nvSpPr>
        <p:spPr>
          <a:xfrm>
            <a:off x="505" y="3750083"/>
            <a:ext cx="12269754" cy="1476925"/>
          </a:xfrm>
        </p:spPr>
        <p:txBody>
          <a:bodyPr vert="horz" lIns="91440" tIns="45720" rIns="91440" bIns="45720" rtlCol="0" anchor="t">
            <a:normAutofit fontScale="85000" lnSpcReduction="20000"/>
          </a:bodyPr>
          <a:lstStyle/>
          <a:p>
            <a:r>
              <a:rPr lang="en-CA" sz="4000" dirty="0"/>
              <a:t>Annual General Meeting</a:t>
            </a:r>
          </a:p>
          <a:p>
            <a:r>
              <a:rPr lang="en-CA" sz="4000" dirty="0"/>
              <a:t>September 26th , 2024</a:t>
            </a:r>
          </a:p>
          <a:p>
            <a:r>
              <a:rPr lang="en-CA" sz="4000" dirty="0"/>
              <a:t>Presentation Report to HEO Members</a:t>
            </a:r>
            <a:endParaRPr lang="en-US" sz="4000" dirty="0"/>
          </a:p>
        </p:txBody>
      </p:sp>
    </p:spTree>
    <p:extLst>
      <p:ext uri="{BB962C8B-B14F-4D97-AF65-F5344CB8AC3E}">
        <p14:creationId xmlns:p14="http://schemas.microsoft.com/office/powerpoint/2010/main" val="684322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43CF-AC05-054E-80AE-935D43495962}"/>
              </a:ext>
            </a:extLst>
          </p:cNvPr>
          <p:cNvSpPr>
            <a:spLocks noGrp="1"/>
          </p:cNvSpPr>
          <p:nvPr>
            <p:ph type="title"/>
          </p:nvPr>
        </p:nvSpPr>
        <p:spPr/>
        <p:txBody>
          <a:bodyPr/>
          <a:lstStyle/>
          <a:p>
            <a:r>
              <a:rPr lang="en-CA" dirty="0"/>
              <a:t>HEO Priorities for 2024-25 (subject to confirmation by the incoming Board)</a:t>
            </a:r>
            <a:endParaRPr lang="en-US" dirty="0"/>
          </a:p>
        </p:txBody>
      </p:sp>
      <p:sp>
        <p:nvSpPr>
          <p:cNvPr id="3" name="Content Placeholder 2">
            <a:extLst>
              <a:ext uri="{FF2B5EF4-FFF2-40B4-BE49-F238E27FC236}">
                <a16:creationId xmlns:a16="http://schemas.microsoft.com/office/drawing/2014/main" id="{D8A519AF-309F-F544-970D-FF044453BDB3}"/>
              </a:ext>
            </a:extLst>
          </p:cNvPr>
          <p:cNvSpPr>
            <a:spLocks noGrp="1"/>
          </p:cNvSpPr>
          <p:nvPr>
            <p:ph idx="1"/>
          </p:nvPr>
        </p:nvSpPr>
        <p:spPr/>
        <p:txBody>
          <a:bodyPr>
            <a:normAutofit/>
          </a:bodyPr>
          <a:lstStyle/>
          <a:p>
            <a:pPr marL="0" indent="0">
              <a:buNone/>
            </a:pPr>
            <a:r>
              <a:rPr lang="en-CA" dirty="0"/>
              <a:t>The Board and staff are committed to return to the HEO Strategic Plan priorities for the coming season:  </a:t>
            </a:r>
          </a:p>
          <a:p>
            <a:pPr lvl="1"/>
            <a:r>
              <a:rPr lang="en-CA" dirty="0"/>
              <a:t>Providing stronger support to Minor Hockey Associations in house league  coach and goalie coach development, and in volunteer recruitment and retention</a:t>
            </a:r>
          </a:p>
          <a:p>
            <a:pPr lvl="1"/>
            <a:r>
              <a:rPr lang="en-CA" dirty="0"/>
              <a:t>Reviewing the growth of the game in HEO boundaries</a:t>
            </a:r>
          </a:p>
          <a:p>
            <a:pPr lvl="1"/>
            <a:r>
              <a:rPr lang="en-CA" dirty="0"/>
              <a:t>Streamlining certification and training requirements for HEO volunteers; expanding the use of technology and databases to make the job easier for volunteers and HEO organizations (HCR, TTM, </a:t>
            </a:r>
            <a:r>
              <a:rPr lang="en-CA" dirty="0" err="1"/>
              <a:t>etc</a:t>
            </a:r>
            <a:r>
              <a:rPr lang="en-CA" dirty="0"/>
              <a:t>)</a:t>
            </a:r>
          </a:p>
          <a:p>
            <a:pPr lvl="1"/>
            <a:r>
              <a:rPr lang="en-CA" dirty="0"/>
              <a:t>Supporting Minor Council in its review of the AA and Rep B competitive structures in the Branch</a:t>
            </a:r>
          </a:p>
          <a:p>
            <a:pPr lvl="1"/>
            <a:endParaRPr lang="en-CA" dirty="0"/>
          </a:p>
          <a:p>
            <a:pPr lvl="1"/>
            <a:endParaRPr lang="en-CA" dirty="0"/>
          </a:p>
          <a:p>
            <a:pPr lvl="1"/>
            <a:endParaRPr lang="en-US" dirty="0"/>
          </a:p>
        </p:txBody>
      </p:sp>
      <p:sp>
        <p:nvSpPr>
          <p:cNvPr id="4" name="Slide Number Placeholder 3">
            <a:extLst>
              <a:ext uri="{FF2B5EF4-FFF2-40B4-BE49-F238E27FC236}">
                <a16:creationId xmlns:a16="http://schemas.microsoft.com/office/drawing/2014/main" id="{14EA75D6-13FF-50B0-9399-EBF773A55FA1}"/>
              </a:ext>
            </a:extLst>
          </p:cNvPr>
          <p:cNvSpPr>
            <a:spLocks noGrp="1"/>
          </p:cNvSpPr>
          <p:nvPr>
            <p:ph type="sldNum" sz="quarter" idx="12"/>
          </p:nvPr>
        </p:nvSpPr>
        <p:spPr/>
        <p:txBody>
          <a:bodyPr/>
          <a:lstStyle/>
          <a:p>
            <a:fld id="{D8E00FCD-6E43-DA45-8E80-C90C3F14AB89}" type="slidenum">
              <a:rPr lang="en-US" smtClean="0"/>
              <a:t>10</a:t>
            </a:fld>
            <a:endParaRPr lang="en-US"/>
          </a:p>
        </p:txBody>
      </p:sp>
    </p:spTree>
    <p:extLst>
      <p:ext uri="{BB962C8B-B14F-4D97-AF65-F5344CB8AC3E}">
        <p14:creationId xmlns:p14="http://schemas.microsoft.com/office/powerpoint/2010/main" val="23506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C093-07E2-A785-B4EB-E72254A51B40}"/>
              </a:ext>
            </a:extLst>
          </p:cNvPr>
          <p:cNvSpPr>
            <a:spLocks noGrp="1"/>
          </p:cNvSpPr>
          <p:nvPr>
            <p:ph type="title"/>
          </p:nvPr>
        </p:nvSpPr>
        <p:spPr/>
        <p:txBody>
          <a:bodyPr/>
          <a:lstStyle/>
          <a:p>
            <a:r>
              <a:rPr lang="en-US" dirty="0"/>
              <a:t>2023-24 season wrap-up</a:t>
            </a:r>
          </a:p>
        </p:txBody>
      </p:sp>
      <p:sp>
        <p:nvSpPr>
          <p:cNvPr id="3" name="Content Placeholder 2">
            <a:extLst>
              <a:ext uri="{FF2B5EF4-FFF2-40B4-BE49-F238E27FC236}">
                <a16:creationId xmlns:a16="http://schemas.microsoft.com/office/drawing/2014/main" id="{29D7600A-EEC3-56D0-C350-37D0B3EFD66D}"/>
              </a:ext>
            </a:extLst>
          </p:cNvPr>
          <p:cNvSpPr>
            <a:spLocks noGrp="1"/>
          </p:cNvSpPr>
          <p:nvPr>
            <p:ph idx="1"/>
          </p:nvPr>
        </p:nvSpPr>
        <p:spPr/>
        <p:txBody>
          <a:bodyPr vert="horz" lIns="91440" tIns="45720" rIns="91440" bIns="45720" rtlCol="0" anchor="t">
            <a:normAutofit/>
          </a:bodyPr>
          <a:lstStyle/>
          <a:p>
            <a:r>
              <a:rPr lang="en-US" dirty="0"/>
              <a:t>In conclusion, the HEO Board and staff thank all volunteers and program leaders across the Branch for your dedication to hockey, and your leadership.</a:t>
            </a:r>
          </a:p>
          <a:p>
            <a:r>
              <a:rPr lang="en-US" dirty="0"/>
              <a:t>None of “Hockey For All” happens without your contribution to the game and to your communities.</a:t>
            </a:r>
          </a:p>
          <a:p>
            <a:r>
              <a:rPr lang="en-US" dirty="0"/>
              <a:t>See you in 2024-25.</a:t>
            </a:r>
            <a:endParaRPr lang="en-US" dirty="0">
              <a:cs typeface="Calibri"/>
            </a:endParaRPr>
          </a:p>
        </p:txBody>
      </p:sp>
      <p:sp>
        <p:nvSpPr>
          <p:cNvPr id="4" name="Slide Number Placeholder 3">
            <a:extLst>
              <a:ext uri="{FF2B5EF4-FFF2-40B4-BE49-F238E27FC236}">
                <a16:creationId xmlns:a16="http://schemas.microsoft.com/office/drawing/2014/main" id="{D259F3B7-D149-ACC8-E1E8-71C80710FEC4}"/>
              </a:ext>
            </a:extLst>
          </p:cNvPr>
          <p:cNvSpPr>
            <a:spLocks noGrp="1"/>
          </p:cNvSpPr>
          <p:nvPr>
            <p:ph type="sldNum" sz="quarter" idx="12"/>
          </p:nvPr>
        </p:nvSpPr>
        <p:spPr/>
        <p:txBody>
          <a:bodyPr/>
          <a:lstStyle/>
          <a:p>
            <a:fld id="{D8E00FCD-6E43-DA45-8E80-C90C3F14AB89}" type="slidenum">
              <a:rPr lang="en-US" smtClean="0"/>
              <a:t>11</a:t>
            </a:fld>
            <a:endParaRPr lang="en-US"/>
          </a:p>
        </p:txBody>
      </p:sp>
    </p:spTree>
    <p:extLst>
      <p:ext uri="{BB962C8B-B14F-4D97-AF65-F5344CB8AC3E}">
        <p14:creationId xmlns:p14="http://schemas.microsoft.com/office/powerpoint/2010/main" val="294945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53394-034C-49D8-BCD0-BB0CD958844E}"/>
              </a:ext>
            </a:extLst>
          </p:cNvPr>
          <p:cNvSpPr>
            <a:spLocks noGrp="1"/>
          </p:cNvSpPr>
          <p:nvPr>
            <p:ph type="title"/>
          </p:nvPr>
        </p:nvSpPr>
        <p:spPr>
          <a:xfrm>
            <a:off x="838200" y="193192"/>
            <a:ext cx="10515600" cy="736844"/>
          </a:xfrm>
        </p:spPr>
        <p:txBody>
          <a:bodyPr>
            <a:normAutofit/>
          </a:bodyPr>
          <a:lstStyle/>
          <a:p>
            <a:r>
              <a:rPr lang="en-CA" sz="4000" i="1" dirty="0"/>
              <a:t>President’s Report</a:t>
            </a:r>
            <a:endParaRPr lang="en-US" sz="4000" i="1" dirty="0"/>
          </a:p>
        </p:txBody>
      </p:sp>
      <p:sp>
        <p:nvSpPr>
          <p:cNvPr id="3" name="Content Placeholder 2">
            <a:extLst>
              <a:ext uri="{FF2B5EF4-FFF2-40B4-BE49-F238E27FC236}">
                <a16:creationId xmlns:a16="http://schemas.microsoft.com/office/drawing/2014/main" id="{30DE7785-BE68-40B4-B652-5CE989FEA52E}"/>
              </a:ext>
            </a:extLst>
          </p:cNvPr>
          <p:cNvSpPr>
            <a:spLocks noGrp="1"/>
          </p:cNvSpPr>
          <p:nvPr>
            <p:ph idx="1"/>
          </p:nvPr>
        </p:nvSpPr>
        <p:spPr>
          <a:xfrm>
            <a:off x="978870" y="890964"/>
            <a:ext cx="10515600" cy="5158153"/>
          </a:xfrm>
        </p:spPr>
        <p:txBody>
          <a:bodyPr>
            <a:normAutofit fontScale="92500"/>
          </a:bodyPr>
          <a:lstStyle/>
          <a:p>
            <a:pPr marL="457200" lvl="1" indent="0">
              <a:buNone/>
            </a:pPr>
            <a:endParaRPr lang="en-CA" sz="2200" dirty="0"/>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As Interim President from November 2023, it has been a steep learning curve and a busy time.   We are very proud of the fact that HEO past-President Krista Outhwaite  was elected to, and continues to serve on, the Hockey Canada Board of Directors.   </a:t>
            </a:r>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Following some challenging years that included COVID, the Hockey Canada ordeals and the AAA reset, the turnover of the HEO Board Directors has brought a fresh perspective and energy to the Branch. </a:t>
            </a:r>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HEO participated in the 2nd Hockey Canada Girl’s and Women’s Hockey Summit which looked at ways and means to strengthen the women’s and girl’s game across the Country.</a:t>
            </a:r>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HEO placed a focus on an initial review of HEO Tier 3 Competitive hockey within the Branch. </a:t>
            </a:r>
          </a:p>
          <a:p>
            <a:pPr marL="342900" lvl="0" indent="-342900">
              <a:lnSpc>
                <a:spcPct val="115000"/>
              </a:lnSpc>
              <a:buFont typeface="Aptos" panose="020B0004020202020204" pitchFamily="34" charset="0"/>
              <a:buChar char="•"/>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CA" sz="2600" dirty="0"/>
          </a:p>
          <a:p>
            <a:endParaRPr lang="en-US" sz="1400" b="1" dirty="0"/>
          </a:p>
        </p:txBody>
      </p:sp>
      <p:sp>
        <p:nvSpPr>
          <p:cNvPr id="4" name="Slide Number Placeholder 3">
            <a:extLst>
              <a:ext uri="{FF2B5EF4-FFF2-40B4-BE49-F238E27FC236}">
                <a16:creationId xmlns:a16="http://schemas.microsoft.com/office/drawing/2014/main" id="{C453F1BF-221A-8EDF-811C-D0AB4BF0D0E7}"/>
              </a:ext>
            </a:extLst>
          </p:cNvPr>
          <p:cNvSpPr>
            <a:spLocks noGrp="1"/>
          </p:cNvSpPr>
          <p:nvPr>
            <p:ph type="sldNum" sz="quarter" idx="12"/>
          </p:nvPr>
        </p:nvSpPr>
        <p:spPr/>
        <p:txBody>
          <a:bodyPr/>
          <a:lstStyle/>
          <a:p>
            <a:fld id="{D8E00FCD-6E43-DA45-8E80-C90C3F14AB89}" type="slidenum">
              <a:rPr lang="en-US" smtClean="0"/>
              <a:t>2</a:t>
            </a:fld>
            <a:endParaRPr lang="en-US"/>
          </a:p>
        </p:txBody>
      </p:sp>
    </p:spTree>
    <p:extLst>
      <p:ext uri="{BB962C8B-B14F-4D97-AF65-F5344CB8AC3E}">
        <p14:creationId xmlns:p14="http://schemas.microsoft.com/office/powerpoint/2010/main" val="172021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53394-034C-49D8-BCD0-BB0CD958844E}"/>
              </a:ext>
            </a:extLst>
          </p:cNvPr>
          <p:cNvSpPr>
            <a:spLocks noGrp="1"/>
          </p:cNvSpPr>
          <p:nvPr>
            <p:ph type="title"/>
          </p:nvPr>
        </p:nvSpPr>
        <p:spPr>
          <a:xfrm>
            <a:off x="838200" y="193192"/>
            <a:ext cx="10515600" cy="736844"/>
          </a:xfrm>
        </p:spPr>
        <p:txBody>
          <a:bodyPr>
            <a:normAutofit/>
          </a:bodyPr>
          <a:lstStyle/>
          <a:p>
            <a:r>
              <a:rPr lang="en-CA" sz="4000" i="1" dirty="0"/>
              <a:t>President’s Report continued</a:t>
            </a:r>
            <a:endParaRPr lang="en-US" sz="4000" i="1" dirty="0"/>
          </a:p>
        </p:txBody>
      </p:sp>
      <p:sp>
        <p:nvSpPr>
          <p:cNvPr id="3" name="Content Placeholder 2">
            <a:extLst>
              <a:ext uri="{FF2B5EF4-FFF2-40B4-BE49-F238E27FC236}">
                <a16:creationId xmlns:a16="http://schemas.microsoft.com/office/drawing/2014/main" id="{30DE7785-BE68-40B4-B652-5CE989FEA52E}"/>
              </a:ext>
            </a:extLst>
          </p:cNvPr>
          <p:cNvSpPr>
            <a:spLocks noGrp="1"/>
          </p:cNvSpPr>
          <p:nvPr>
            <p:ph idx="1"/>
          </p:nvPr>
        </p:nvSpPr>
        <p:spPr>
          <a:xfrm>
            <a:off x="978870" y="890964"/>
            <a:ext cx="10515600" cy="5158153"/>
          </a:xfrm>
        </p:spPr>
        <p:txBody>
          <a:bodyPr>
            <a:normAutofit fontScale="92500" lnSpcReduction="20000"/>
          </a:bodyPr>
          <a:lstStyle/>
          <a:p>
            <a:pPr marL="457200" lvl="1" indent="0">
              <a:buNone/>
            </a:pPr>
            <a:endParaRPr lang="en-CA" sz="2200" dirty="0"/>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HEO participated in the Beyond the Boards Summit which Hockey Canada hosted on the culture of the game.  These were very informative sessions with great speakers and workshops. </a:t>
            </a:r>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There has been a focus on the role of non–sanctioned hockey within the Branch and across the Country.   The topic of non-sanctioned hockey was identified as a priority for Hockey Canada and for HEO and the work in this area will continue.</a:t>
            </a:r>
          </a:p>
          <a:p>
            <a:pPr marL="342900" lvl="0" indent="-342900">
              <a:lnSpc>
                <a:spcPct val="115000"/>
              </a:lnSpc>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HEO partnered with Hockey Quebec to host the Cross Border Challenge for U14-U15 AAA program of excellence players.   The event was a success and we look to build on the experience for HEO players in the coming years.</a:t>
            </a:r>
          </a:p>
          <a:p>
            <a:pPr marL="342900" lvl="0" indent="-342900">
              <a:lnSpc>
                <a:spcPct val="115000"/>
              </a:lnSpc>
              <a:spcAft>
                <a:spcPts val="800"/>
              </a:spcAft>
              <a:buFont typeface="Aptos" panose="020B0004020202020204" pitchFamily="34" charset="0"/>
              <a:buChar char="•"/>
            </a:pPr>
            <a:r>
              <a:rPr lang="en-CA" sz="2400" kern="100" dirty="0">
                <a:effectLst/>
                <a:latin typeface="Calibri" panose="020F0502020204030204" pitchFamily="34" charset="0"/>
                <a:ea typeface="Calibri" panose="020F0502020204030204" pitchFamily="34" charset="0"/>
                <a:cs typeface="Calibri" panose="020F0502020204030204" pitchFamily="34" charset="0"/>
              </a:rPr>
              <a:t>As always, I thank our Minor, Junior, para and special hockey leaders for their dedication and leadership. It has been an honour and a privilege to work with you to make hockey better for all.</a:t>
            </a:r>
          </a:p>
          <a:p>
            <a:pPr marL="0" indent="0">
              <a:buNone/>
            </a:pPr>
            <a:endParaRPr lang="en-CA" sz="2600" dirty="0"/>
          </a:p>
          <a:p>
            <a:endParaRPr lang="en-US" sz="1400" b="1" dirty="0"/>
          </a:p>
        </p:txBody>
      </p:sp>
      <p:sp>
        <p:nvSpPr>
          <p:cNvPr id="4" name="Slide Number Placeholder 3">
            <a:extLst>
              <a:ext uri="{FF2B5EF4-FFF2-40B4-BE49-F238E27FC236}">
                <a16:creationId xmlns:a16="http://schemas.microsoft.com/office/drawing/2014/main" id="{C453F1BF-221A-8EDF-811C-D0AB4BF0D0E7}"/>
              </a:ext>
            </a:extLst>
          </p:cNvPr>
          <p:cNvSpPr>
            <a:spLocks noGrp="1"/>
          </p:cNvSpPr>
          <p:nvPr>
            <p:ph type="sldNum" sz="quarter" idx="12"/>
          </p:nvPr>
        </p:nvSpPr>
        <p:spPr/>
        <p:txBody>
          <a:bodyPr/>
          <a:lstStyle/>
          <a:p>
            <a:fld id="{D8E00FCD-6E43-DA45-8E80-C90C3F14AB89}" type="slidenum">
              <a:rPr lang="en-US" smtClean="0"/>
              <a:t>3</a:t>
            </a:fld>
            <a:endParaRPr lang="en-US"/>
          </a:p>
        </p:txBody>
      </p:sp>
    </p:spTree>
    <p:extLst>
      <p:ext uri="{BB962C8B-B14F-4D97-AF65-F5344CB8AC3E}">
        <p14:creationId xmlns:p14="http://schemas.microsoft.com/office/powerpoint/2010/main" val="18885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0AB58-5781-7F44-84A7-EB334A929689}"/>
              </a:ext>
            </a:extLst>
          </p:cNvPr>
          <p:cNvSpPr>
            <a:spLocks noGrp="1"/>
          </p:cNvSpPr>
          <p:nvPr>
            <p:ph type="title"/>
          </p:nvPr>
        </p:nvSpPr>
        <p:spPr>
          <a:xfrm>
            <a:off x="838200" y="136525"/>
            <a:ext cx="10515600" cy="1325563"/>
          </a:xfrm>
        </p:spPr>
        <p:txBody>
          <a:bodyPr/>
          <a:lstStyle/>
          <a:p>
            <a:r>
              <a:rPr lang="en-CA" i="1" dirty="0"/>
              <a:t>Executive Director’s Report – a busy year</a:t>
            </a:r>
            <a:endParaRPr lang="en-US" i="1" dirty="0"/>
          </a:p>
        </p:txBody>
      </p:sp>
      <p:sp>
        <p:nvSpPr>
          <p:cNvPr id="3" name="Content Placeholder 2">
            <a:extLst>
              <a:ext uri="{FF2B5EF4-FFF2-40B4-BE49-F238E27FC236}">
                <a16:creationId xmlns:a16="http://schemas.microsoft.com/office/drawing/2014/main" id="{BDD9FC32-F363-8F43-B08E-7139EE804477}"/>
              </a:ext>
            </a:extLst>
          </p:cNvPr>
          <p:cNvSpPr>
            <a:spLocks noGrp="1"/>
          </p:cNvSpPr>
          <p:nvPr>
            <p:ph idx="1"/>
          </p:nvPr>
        </p:nvSpPr>
        <p:spPr>
          <a:xfrm>
            <a:off x="838200" y="1286781"/>
            <a:ext cx="10515600" cy="4689475"/>
          </a:xfrm>
        </p:spPr>
        <p:txBody>
          <a:bodyPr vert="horz" lIns="91440" tIns="45720" rIns="91440" bIns="45720" rtlCol="0" anchor="t">
            <a:noAutofit/>
          </a:bodyPr>
          <a:lstStyle/>
          <a:p>
            <a:r>
              <a:rPr lang="en-CA" sz="2400" b="0" i="0" u="none" strike="noStrike" dirty="0">
                <a:solidFill>
                  <a:srgbClr val="000000"/>
                </a:solidFill>
                <a:effectLst/>
                <a:cs typeface="Calibri"/>
              </a:rPr>
              <a:t>HEO was fortunate to have </a:t>
            </a:r>
            <a:r>
              <a:rPr lang="en-CA" sz="2400" dirty="0">
                <a:solidFill>
                  <a:srgbClr val="000000"/>
                </a:solidFill>
                <a:cs typeface="Calibri"/>
              </a:rPr>
              <a:t>29,059 total </a:t>
            </a:r>
            <a:r>
              <a:rPr lang="en-CA" sz="2400" b="0" i="0" u="none" strike="noStrike" dirty="0">
                <a:solidFill>
                  <a:srgbClr val="000000"/>
                </a:solidFill>
                <a:effectLst/>
                <a:cs typeface="Calibri"/>
              </a:rPr>
              <a:t>participants registered in 2023-24 of which</a:t>
            </a:r>
            <a:r>
              <a:rPr lang="en-CA" sz="2400" dirty="0">
                <a:solidFill>
                  <a:srgbClr val="000000"/>
                </a:solidFill>
                <a:cs typeface="Calibri"/>
              </a:rPr>
              <a:t> </a:t>
            </a:r>
            <a:r>
              <a:rPr lang="en-CA" sz="2400" b="0" i="0" u="none" strike="noStrike" dirty="0">
                <a:solidFill>
                  <a:srgbClr val="000000"/>
                </a:solidFill>
                <a:effectLst/>
                <a:cs typeface="Calibri"/>
              </a:rPr>
              <a:t> were players, coaches/bench staff and</a:t>
            </a:r>
            <a:r>
              <a:rPr lang="en-CA" sz="2400" dirty="0">
                <a:solidFill>
                  <a:srgbClr val="000000"/>
                </a:solidFill>
                <a:cs typeface="Calibri"/>
              </a:rPr>
              <a:t> </a:t>
            </a:r>
            <a:r>
              <a:rPr lang="en-CA" sz="2400" b="0" i="0" u="none" strike="noStrike" dirty="0">
                <a:solidFill>
                  <a:srgbClr val="000000"/>
                </a:solidFill>
                <a:effectLst/>
                <a:cs typeface="Calibri"/>
              </a:rPr>
              <a:t> officials.</a:t>
            </a:r>
          </a:p>
          <a:p>
            <a:r>
              <a:rPr lang="en-CA" sz="2400" b="0" i="0" u="none" strike="noStrike" dirty="0">
                <a:solidFill>
                  <a:srgbClr val="000000"/>
                </a:solidFill>
                <a:effectLst/>
                <a:cs typeface="Calibri"/>
              </a:rPr>
              <a:t>HEO families received $</a:t>
            </a:r>
            <a:r>
              <a:rPr lang="en-CA" sz="2400" dirty="0">
                <a:solidFill>
                  <a:srgbClr val="000000"/>
                </a:solidFill>
                <a:cs typeface="Calibri"/>
              </a:rPr>
              <a:t>82,978 from</a:t>
            </a:r>
            <a:r>
              <a:rPr lang="en-CA" sz="2400" b="0" i="0" u="none" strike="noStrike" dirty="0">
                <a:solidFill>
                  <a:srgbClr val="000000"/>
                </a:solidFill>
                <a:effectLst/>
                <a:cs typeface="Calibri"/>
              </a:rPr>
              <a:t> the Hockey Canada Assist Program in 2023-24.  There was a $20,000 increase from funding from the previous season.</a:t>
            </a:r>
          </a:p>
          <a:p>
            <a:r>
              <a:rPr lang="en-CA" sz="2400" b="0" i="0" u="none" strike="noStrike" dirty="0">
                <a:solidFill>
                  <a:srgbClr val="000000"/>
                </a:solidFill>
                <a:effectLst/>
                <a:cs typeface="Calibri"/>
              </a:rPr>
              <a:t>HEO organizations ran 7 NHL First Shift programs involving </a:t>
            </a:r>
            <a:r>
              <a:rPr lang="en-CA" sz="2400" dirty="0">
                <a:solidFill>
                  <a:srgbClr val="000000"/>
                </a:solidFill>
                <a:cs typeface="Calibri"/>
              </a:rPr>
              <a:t>280 </a:t>
            </a:r>
            <a:r>
              <a:rPr lang="en-CA" sz="2400" b="0" i="0" u="none" strike="noStrike" dirty="0">
                <a:solidFill>
                  <a:srgbClr val="000000"/>
                </a:solidFill>
                <a:effectLst/>
                <a:cs typeface="Calibri"/>
              </a:rPr>
              <a:t>participants.</a:t>
            </a:r>
          </a:p>
          <a:p>
            <a:r>
              <a:rPr lang="en-CA" sz="2400" b="0" i="0" u="none" strike="noStrike" dirty="0">
                <a:solidFill>
                  <a:srgbClr val="000000"/>
                </a:solidFill>
                <a:effectLst/>
              </a:rPr>
              <a:t>Ten HEO bursaries were awarded to deserving HEO participant/students in 2023-24.</a:t>
            </a:r>
          </a:p>
          <a:p>
            <a:r>
              <a:rPr lang="en-US" sz="2400" b="0" i="0" dirty="0">
                <a:solidFill>
                  <a:srgbClr val="000000"/>
                </a:solidFill>
                <a:effectLst/>
              </a:rPr>
              <a:t>On September 1st, Hockey Canada will roll-out the Pathway to Hockey Coverage Form for Member and Local Hockey Associations that are looking to run “introduction or try hockey” initiatives in 23-24. </a:t>
            </a:r>
          </a:p>
          <a:p>
            <a:r>
              <a:rPr lang="en-CA" sz="2400" b="0" i="0" u="none" strike="noStrike" dirty="0">
                <a:solidFill>
                  <a:srgbClr val="000000"/>
                </a:solidFill>
                <a:effectLst/>
              </a:rPr>
              <a:t>Hockey Canada continued to having </a:t>
            </a:r>
            <a:r>
              <a:rPr lang="en-CA" sz="2400" dirty="0">
                <a:solidFill>
                  <a:srgbClr val="000000"/>
                </a:solidFill>
              </a:rPr>
              <a:t>Members </a:t>
            </a:r>
            <a:r>
              <a:rPr lang="en-CA" sz="2400" b="0" i="0" u="none" strike="noStrike" dirty="0">
                <a:solidFill>
                  <a:srgbClr val="000000"/>
                </a:solidFill>
                <a:effectLst/>
              </a:rPr>
              <a:t>focus on reporting and investigation obligations under </a:t>
            </a:r>
            <a:r>
              <a:rPr lang="en-CA" sz="2400" dirty="0">
                <a:solidFill>
                  <a:srgbClr val="000000"/>
                </a:solidFill>
              </a:rPr>
              <a:t>Rule 11.4 (Maltreatment). </a:t>
            </a:r>
            <a:endParaRPr lang="en-CA" sz="2400" b="0" i="0" u="none" strike="noStrike" dirty="0">
              <a:solidFill>
                <a:srgbClr val="000000"/>
              </a:solidFill>
              <a:effectLst/>
            </a:endParaRPr>
          </a:p>
        </p:txBody>
      </p:sp>
      <p:sp>
        <p:nvSpPr>
          <p:cNvPr id="4" name="Slide Number Placeholder 3">
            <a:extLst>
              <a:ext uri="{FF2B5EF4-FFF2-40B4-BE49-F238E27FC236}">
                <a16:creationId xmlns:a16="http://schemas.microsoft.com/office/drawing/2014/main" id="{D9964C91-620B-2775-D457-610CE6CFA6EB}"/>
              </a:ext>
            </a:extLst>
          </p:cNvPr>
          <p:cNvSpPr>
            <a:spLocks noGrp="1"/>
          </p:cNvSpPr>
          <p:nvPr>
            <p:ph type="sldNum" sz="quarter" idx="12"/>
          </p:nvPr>
        </p:nvSpPr>
        <p:spPr/>
        <p:txBody>
          <a:bodyPr/>
          <a:lstStyle/>
          <a:p>
            <a:fld id="{D8E00FCD-6E43-DA45-8E80-C90C3F14AB89}" type="slidenum">
              <a:rPr lang="en-US" smtClean="0"/>
              <a:t>4</a:t>
            </a:fld>
            <a:endParaRPr lang="en-US"/>
          </a:p>
        </p:txBody>
      </p:sp>
    </p:spTree>
    <p:extLst>
      <p:ext uri="{BB962C8B-B14F-4D97-AF65-F5344CB8AC3E}">
        <p14:creationId xmlns:p14="http://schemas.microsoft.com/office/powerpoint/2010/main" val="149365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0AB58-5781-7F44-84A7-EB334A929689}"/>
              </a:ext>
            </a:extLst>
          </p:cNvPr>
          <p:cNvSpPr>
            <a:spLocks noGrp="1"/>
          </p:cNvSpPr>
          <p:nvPr>
            <p:ph type="title"/>
          </p:nvPr>
        </p:nvSpPr>
        <p:spPr>
          <a:xfrm>
            <a:off x="838200" y="136525"/>
            <a:ext cx="10515600" cy="1325563"/>
          </a:xfrm>
        </p:spPr>
        <p:txBody>
          <a:bodyPr/>
          <a:lstStyle/>
          <a:p>
            <a:r>
              <a:rPr lang="en-CA" i="1" dirty="0"/>
              <a:t>Executive Director’s Report – continued</a:t>
            </a:r>
            <a:endParaRPr lang="en-US" i="1" dirty="0"/>
          </a:p>
        </p:txBody>
      </p:sp>
      <p:sp>
        <p:nvSpPr>
          <p:cNvPr id="3" name="Content Placeholder 2">
            <a:extLst>
              <a:ext uri="{FF2B5EF4-FFF2-40B4-BE49-F238E27FC236}">
                <a16:creationId xmlns:a16="http://schemas.microsoft.com/office/drawing/2014/main" id="{BDD9FC32-F363-8F43-B08E-7139EE804477}"/>
              </a:ext>
            </a:extLst>
          </p:cNvPr>
          <p:cNvSpPr>
            <a:spLocks noGrp="1"/>
          </p:cNvSpPr>
          <p:nvPr>
            <p:ph idx="1"/>
          </p:nvPr>
        </p:nvSpPr>
        <p:spPr>
          <a:xfrm>
            <a:off x="838200" y="1286781"/>
            <a:ext cx="10515600" cy="4689475"/>
          </a:xfrm>
        </p:spPr>
        <p:txBody>
          <a:bodyPr vert="horz" lIns="91440" tIns="45720" rIns="91440" bIns="45720" rtlCol="0" anchor="t">
            <a:noAutofit/>
          </a:bodyPr>
          <a:lstStyle/>
          <a:p>
            <a:r>
              <a:rPr lang="en-CA" sz="2400" b="0" i="0" u="none" strike="noStrike" dirty="0">
                <a:solidFill>
                  <a:srgbClr val="000000"/>
                </a:solidFill>
                <a:effectLst/>
                <a:cs typeface="Calibri"/>
              </a:rPr>
              <a:t> HEO worked with Hockey Canada and the other Ontario Members on the Dressing Room Policy and Gender Expression Policy.</a:t>
            </a:r>
          </a:p>
          <a:p>
            <a:r>
              <a:rPr lang="en-CA" sz="2400" b="0" i="0" u="none" strike="noStrike" dirty="0">
                <a:solidFill>
                  <a:srgbClr val="000000"/>
                </a:solidFill>
                <a:effectLst/>
              </a:rPr>
              <a:t>One objective this season with Hockey Canada through their Growth &amp; Retention Strategy includes the delivery of a Best Practice Centre.</a:t>
            </a:r>
          </a:p>
          <a:p>
            <a:r>
              <a:rPr lang="en-CA" sz="2400" dirty="0">
                <a:solidFill>
                  <a:srgbClr val="000000"/>
                </a:solidFill>
              </a:rPr>
              <a:t>Hockey Canada created a new online platform for coach trainers and officials education. </a:t>
            </a:r>
          </a:p>
          <a:p>
            <a:r>
              <a:rPr lang="en-CA" sz="2400" b="0" i="0" u="none" strike="noStrike" dirty="0">
                <a:solidFill>
                  <a:srgbClr val="000000"/>
                </a:solidFill>
                <a:effectLst/>
              </a:rPr>
              <a:t>Congratulations to:</a:t>
            </a:r>
          </a:p>
          <a:p>
            <a:pPr marL="0" indent="0">
              <a:buNone/>
            </a:pPr>
            <a:r>
              <a:rPr lang="en-CA" sz="2400" b="0" i="0" u="none" strike="noStrike" dirty="0">
                <a:solidFill>
                  <a:srgbClr val="000000"/>
                </a:solidFill>
                <a:effectLst/>
              </a:rPr>
              <a:t>	Greg Williams- Richard T. </a:t>
            </a:r>
            <a:r>
              <a:rPr lang="en-CA" sz="2400" b="0" i="0" u="none" strike="noStrike" dirty="0" err="1">
                <a:solidFill>
                  <a:srgbClr val="000000"/>
                </a:solidFill>
                <a:effectLst/>
              </a:rPr>
              <a:t>Sennott</a:t>
            </a:r>
            <a:r>
              <a:rPr lang="en-CA" sz="2400" b="0" i="0" u="none" strike="noStrike" dirty="0">
                <a:solidFill>
                  <a:srgbClr val="000000"/>
                </a:solidFill>
                <a:effectLst/>
              </a:rPr>
              <a:t> Award</a:t>
            </a:r>
          </a:p>
          <a:p>
            <a:pPr marL="0" indent="0">
              <a:buNone/>
            </a:pPr>
            <a:r>
              <a:rPr lang="en-CA" sz="2400" dirty="0">
                <a:solidFill>
                  <a:srgbClr val="000000"/>
                </a:solidFill>
              </a:rPr>
              <a:t>	Stacey Seymour- HEO Volunteer Award </a:t>
            </a:r>
          </a:p>
          <a:p>
            <a:pPr marL="0" indent="0">
              <a:buNone/>
            </a:pPr>
            <a:r>
              <a:rPr lang="en-CA" sz="2400" dirty="0">
                <a:solidFill>
                  <a:srgbClr val="000000"/>
                </a:solidFill>
              </a:rPr>
              <a:t>	17 HEO </a:t>
            </a:r>
            <a:r>
              <a:rPr lang="en-CA" sz="2400">
                <a:solidFill>
                  <a:srgbClr val="000000"/>
                </a:solidFill>
              </a:rPr>
              <a:t>bursary winners</a:t>
            </a:r>
            <a:endParaRPr lang="en-CA" sz="2400" dirty="0">
              <a:solidFill>
                <a:srgbClr val="000000"/>
              </a:solidFill>
            </a:endParaRPr>
          </a:p>
          <a:p>
            <a:pPr marL="0" indent="0">
              <a:buNone/>
            </a:pPr>
            <a:r>
              <a:rPr lang="en-CA" sz="2400" b="0" i="0" u="none" strike="noStrike" dirty="0">
                <a:solidFill>
                  <a:srgbClr val="000000"/>
                </a:solidFill>
                <a:effectLst/>
              </a:rPr>
              <a:t>	</a:t>
            </a:r>
          </a:p>
        </p:txBody>
      </p:sp>
      <p:sp>
        <p:nvSpPr>
          <p:cNvPr id="4" name="Slide Number Placeholder 3">
            <a:extLst>
              <a:ext uri="{FF2B5EF4-FFF2-40B4-BE49-F238E27FC236}">
                <a16:creationId xmlns:a16="http://schemas.microsoft.com/office/drawing/2014/main" id="{D9964C91-620B-2775-D457-610CE6CFA6EB}"/>
              </a:ext>
            </a:extLst>
          </p:cNvPr>
          <p:cNvSpPr>
            <a:spLocks noGrp="1"/>
          </p:cNvSpPr>
          <p:nvPr>
            <p:ph type="sldNum" sz="quarter" idx="12"/>
          </p:nvPr>
        </p:nvSpPr>
        <p:spPr/>
        <p:txBody>
          <a:bodyPr/>
          <a:lstStyle/>
          <a:p>
            <a:fld id="{D8E00FCD-6E43-DA45-8E80-C90C3F14AB89}" type="slidenum">
              <a:rPr lang="en-US" smtClean="0"/>
              <a:t>5</a:t>
            </a:fld>
            <a:endParaRPr lang="en-US"/>
          </a:p>
        </p:txBody>
      </p:sp>
    </p:spTree>
    <p:extLst>
      <p:ext uri="{BB962C8B-B14F-4D97-AF65-F5344CB8AC3E}">
        <p14:creationId xmlns:p14="http://schemas.microsoft.com/office/powerpoint/2010/main" val="49515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FB3B-250C-0176-56EB-26B08F4F83F1}"/>
              </a:ext>
            </a:extLst>
          </p:cNvPr>
          <p:cNvSpPr>
            <a:spLocks noGrp="1"/>
          </p:cNvSpPr>
          <p:nvPr>
            <p:ph type="title"/>
          </p:nvPr>
        </p:nvSpPr>
        <p:spPr/>
        <p:txBody>
          <a:bodyPr/>
          <a:lstStyle/>
          <a:p>
            <a:r>
              <a:rPr lang="en-CA" dirty="0"/>
              <a:t>HEO finances  </a:t>
            </a:r>
            <a:endParaRPr lang="en-US" dirty="0"/>
          </a:p>
        </p:txBody>
      </p:sp>
      <p:sp>
        <p:nvSpPr>
          <p:cNvPr id="3" name="Content Placeholder 2">
            <a:extLst>
              <a:ext uri="{FF2B5EF4-FFF2-40B4-BE49-F238E27FC236}">
                <a16:creationId xmlns:a16="http://schemas.microsoft.com/office/drawing/2014/main" id="{5A9B27E9-B90F-7A84-F61B-00ECD1F0D388}"/>
              </a:ext>
            </a:extLst>
          </p:cNvPr>
          <p:cNvSpPr>
            <a:spLocks noGrp="1"/>
          </p:cNvSpPr>
          <p:nvPr>
            <p:ph idx="1"/>
          </p:nvPr>
        </p:nvSpPr>
        <p:spPr>
          <a:xfrm>
            <a:off x="838200" y="1355271"/>
            <a:ext cx="10515600" cy="4821692"/>
          </a:xfrm>
        </p:spPr>
        <p:txBody>
          <a:bodyPr vert="horz" lIns="91440" tIns="45720" rIns="91440" bIns="45720" rtlCol="0" anchor="t">
            <a:normAutofit lnSpcReduction="10000"/>
          </a:bodyPr>
          <a:lstStyle/>
          <a:p>
            <a:r>
              <a:rPr lang="en-CA" dirty="0"/>
              <a:t>Approved 2023-24 financial statement and clean audit</a:t>
            </a:r>
          </a:p>
          <a:p>
            <a:r>
              <a:rPr lang="en-CA" dirty="0"/>
              <a:t>The 2023-24 season we saw a deficit year on the Financial Statements due to HEO commitment to some initiatives and offsetting the HC Safe Sport participant fee for the season.</a:t>
            </a:r>
          </a:p>
          <a:p>
            <a:r>
              <a:rPr lang="en-CA" dirty="0"/>
              <a:t> The 2024-25 budget still consists of a deficit of around $38,000 and does not include extra to assist with World Junior initiatives in which we should recover once the World Juniors end.	</a:t>
            </a:r>
          </a:p>
          <a:p>
            <a:r>
              <a:rPr lang="en-CA" dirty="0"/>
              <a:t> On the revenue side, we will see a decrease in monies from Hockey Canada which is around $40,000.  We will see an increase in Officiating clinics as new officials are back to paying for clinics as well there was an increase across the board for coaching clinics of 10% and tournament sanction fees</a:t>
            </a:r>
          </a:p>
          <a:p>
            <a:endParaRPr lang="en-CA" dirty="0"/>
          </a:p>
          <a:p>
            <a:endParaRPr lang="en-CA" dirty="0"/>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2985D0E-4EC9-BC41-03F4-88D6E4872C9F}"/>
              </a:ext>
            </a:extLst>
          </p:cNvPr>
          <p:cNvSpPr>
            <a:spLocks noGrp="1"/>
          </p:cNvSpPr>
          <p:nvPr>
            <p:ph type="sldNum" sz="quarter" idx="12"/>
          </p:nvPr>
        </p:nvSpPr>
        <p:spPr/>
        <p:txBody>
          <a:bodyPr/>
          <a:lstStyle/>
          <a:p>
            <a:fld id="{D8E00FCD-6E43-DA45-8E80-C90C3F14AB89}" type="slidenum">
              <a:rPr lang="en-US" smtClean="0"/>
              <a:t>6</a:t>
            </a:fld>
            <a:endParaRPr lang="en-US"/>
          </a:p>
        </p:txBody>
      </p:sp>
    </p:spTree>
    <p:extLst>
      <p:ext uri="{BB962C8B-B14F-4D97-AF65-F5344CB8AC3E}">
        <p14:creationId xmlns:p14="http://schemas.microsoft.com/office/powerpoint/2010/main" val="193578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5FB3B-250C-0176-56EB-26B08F4F83F1}"/>
              </a:ext>
            </a:extLst>
          </p:cNvPr>
          <p:cNvSpPr>
            <a:spLocks noGrp="1"/>
          </p:cNvSpPr>
          <p:nvPr>
            <p:ph type="title"/>
          </p:nvPr>
        </p:nvSpPr>
        <p:spPr/>
        <p:txBody>
          <a:bodyPr/>
          <a:lstStyle/>
          <a:p>
            <a:r>
              <a:rPr lang="en-CA" dirty="0"/>
              <a:t>HEO finances continued</a:t>
            </a:r>
            <a:endParaRPr lang="en-US" dirty="0"/>
          </a:p>
        </p:txBody>
      </p:sp>
      <p:sp>
        <p:nvSpPr>
          <p:cNvPr id="3" name="Content Placeholder 2">
            <a:extLst>
              <a:ext uri="{FF2B5EF4-FFF2-40B4-BE49-F238E27FC236}">
                <a16:creationId xmlns:a16="http://schemas.microsoft.com/office/drawing/2014/main" id="{5A9B27E9-B90F-7A84-F61B-00ECD1F0D388}"/>
              </a:ext>
            </a:extLst>
          </p:cNvPr>
          <p:cNvSpPr>
            <a:spLocks noGrp="1"/>
          </p:cNvSpPr>
          <p:nvPr>
            <p:ph idx="1"/>
          </p:nvPr>
        </p:nvSpPr>
        <p:spPr/>
        <p:txBody>
          <a:bodyPr vert="horz" lIns="91440" tIns="45720" rIns="91440" bIns="45720" rtlCol="0" anchor="t">
            <a:normAutofit lnSpcReduction="10000"/>
          </a:bodyPr>
          <a:lstStyle/>
          <a:p>
            <a:r>
              <a:rPr lang="en-CA" dirty="0"/>
              <a:t>The expense side was scrutinized in favour of keeping it to as much of a balance budget as it could be.  We focused on keeping programs that focused on coach education, officiating education, TTM, engaging new participants to the sport such as learn to play and first shift, </a:t>
            </a:r>
            <a:r>
              <a:rPr lang="en-CA"/>
              <a:t>and we will </a:t>
            </a:r>
            <a:r>
              <a:rPr lang="en-CA" dirty="0"/>
              <a:t>continue to have funding for MHA initiatives through an application process.</a:t>
            </a:r>
          </a:p>
          <a:p>
            <a:r>
              <a:rPr lang="en-CA" dirty="0"/>
              <a:t>HEO’s Board is still looking at using funds towards the Strategic Plan initiatives.</a:t>
            </a:r>
          </a:p>
          <a:p>
            <a:r>
              <a:rPr lang="en-CA" dirty="0"/>
              <a:t>HEO is proud that Hockey Canada chose Ottawa to host the IIHF World Juniors this December and monies will help with some legacy initiatives for HEO Members in which the Board will be reviewing.</a:t>
            </a:r>
          </a:p>
          <a:p>
            <a:endParaRPr lang="en-CA" dirty="0"/>
          </a:p>
          <a:p>
            <a:endParaRPr lang="en-CA" dirty="0"/>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2985D0E-4EC9-BC41-03F4-88D6E4872C9F}"/>
              </a:ext>
            </a:extLst>
          </p:cNvPr>
          <p:cNvSpPr>
            <a:spLocks noGrp="1"/>
          </p:cNvSpPr>
          <p:nvPr>
            <p:ph type="sldNum" sz="quarter" idx="12"/>
          </p:nvPr>
        </p:nvSpPr>
        <p:spPr/>
        <p:txBody>
          <a:bodyPr/>
          <a:lstStyle/>
          <a:p>
            <a:fld id="{D8E00FCD-6E43-DA45-8E80-C90C3F14AB89}" type="slidenum">
              <a:rPr lang="en-US" smtClean="0"/>
              <a:t>7</a:t>
            </a:fld>
            <a:endParaRPr lang="en-US"/>
          </a:p>
        </p:txBody>
      </p:sp>
    </p:spTree>
    <p:extLst>
      <p:ext uri="{BB962C8B-B14F-4D97-AF65-F5344CB8AC3E}">
        <p14:creationId xmlns:p14="http://schemas.microsoft.com/office/powerpoint/2010/main" val="306180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43CF-AC05-054E-80AE-935D43495962}"/>
              </a:ext>
            </a:extLst>
          </p:cNvPr>
          <p:cNvSpPr>
            <a:spLocks noGrp="1"/>
          </p:cNvSpPr>
          <p:nvPr>
            <p:ph type="title"/>
          </p:nvPr>
        </p:nvSpPr>
        <p:spPr/>
        <p:txBody>
          <a:bodyPr>
            <a:normAutofit/>
          </a:bodyPr>
          <a:lstStyle/>
          <a:p>
            <a:r>
              <a:rPr lang="en-CA" dirty="0"/>
              <a:t>HEO delivered improvements in minor, junior and officiating programs in 2023-24.</a:t>
            </a:r>
            <a:endParaRPr lang="en-US" dirty="0"/>
          </a:p>
        </p:txBody>
      </p:sp>
      <p:sp>
        <p:nvSpPr>
          <p:cNvPr id="3" name="Content Placeholder 2">
            <a:extLst>
              <a:ext uri="{FF2B5EF4-FFF2-40B4-BE49-F238E27FC236}">
                <a16:creationId xmlns:a16="http://schemas.microsoft.com/office/drawing/2014/main" id="{D8A519AF-309F-F544-970D-FF044453BDB3}"/>
              </a:ext>
            </a:extLst>
          </p:cNvPr>
          <p:cNvSpPr>
            <a:spLocks noGrp="1"/>
          </p:cNvSpPr>
          <p:nvPr>
            <p:ph idx="1"/>
          </p:nvPr>
        </p:nvSpPr>
        <p:spPr>
          <a:xfrm>
            <a:off x="826008" y="1438656"/>
            <a:ext cx="10515600" cy="4603370"/>
          </a:xfrm>
        </p:spPr>
        <p:txBody>
          <a:bodyPr>
            <a:noAutofit/>
          </a:bodyPr>
          <a:lstStyle/>
          <a:p>
            <a:pPr marL="457200" lvl="1" indent="0">
              <a:buNone/>
            </a:pPr>
            <a:endParaRPr lang="en-CA" sz="1200" dirty="0"/>
          </a:p>
          <a:p>
            <a:pPr lvl="1"/>
            <a:endParaRPr lang="en-CA" sz="1800" dirty="0"/>
          </a:p>
          <a:p>
            <a:pPr lvl="1"/>
            <a:r>
              <a:rPr lang="en-CA" dirty="0"/>
              <a:t>Saw the implementation of the Gold Medal Pathways in the AAA league.</a:t>
            </a:r>
          </a:p>
          <a:p>
            <a:pPr lvl="1"/>
            <a:r>
              <a:rPr lang="en-CA" dirty="0"/>
              <a:t>Approved the application of the Canadian International Hockey Academy to operate as an accredited school in the 2023-24 season and beyond.</a:t>
            </a:r>
          </a:p>
          <a:p>
            <a:pPr lvl="1"/>
            <a:r>
              <a:rPr lang="en-CA" dirty="0"/>
              <a:t>Supported the Officiating Referee School</a:t>
            </a:r>
          </a:p>
          <a:p>
            <a:pPr lvl="1"/>
            <a:r>
              <a:rPr lang="en-CA" dirty="0"/>
              <a:t>Supported the pilot for “no cost” for new Officials</a:t>
            </a:r>
          </a:p>
          <a:p>
            <a:pPr lvl="1"/>
            <a:r>
              <a:rPr lang="en-CA" dirty="0"/>
              <a:t>Saw the start of EDI education with some of our AAA teams.</a:t>
            </a:r>
          </a:p>
          <a:p>
            <a:pPr lvl="1"/>
            <a:r>
              <a:rPr lang="en-CA" dirty="0"/>
              <a:t>Approved recommended revisions to the U9 Player Pathway policy and other Pathway Policies</a:t>
            </a:r>
          </a:p>
          <a:p>
            <a:pPr lvl="1"/>
            <a:r>
              <a:rPr lang="en-CA" dirty="0"/>
              <a:t>Approved an Ontario wide policy for PRC/VSC (more information to follow)</a:t>
            </a:r>
          </a:p>
          <a:p>
            <a:pPr lvl="1"/>
            <a:endParaRPr lang="en-CA" dirty="0"/>
          </a:p>
          <a:p>
            <a:pPr lvl="1"/>
            <a:endParaRPr lang="en-CA" sz="1800" dirty="0"/>
          </a:p>
          <a:p>
            <a:pPr lvl="1"/>
            <a:endParaRPr lang="en-CA" sz="1800" dirty="0"/>
          </a:p>
          <a:p>
            <a:pPr lvl="1"/>
            <a:endParaRPr lang="en-CA" sz="2000" dirty="0"/>
          </a:p>
          <a:p>
            <a:pPr lvl="1"/>
            <a:endParaRPr lang="en-CA" dirty="0"/>
          </a:p>
          <a:p>
            <a:pPr lvl="1"/>
            <a:endParaRPr lang="en-CA" dirty="0"/>
          </a:p>
          <a:p>
            <a:pPr lvl="1"/>
            <a:endParaRPr lang="en-CA" dirty="0"/>
          </a:p>
          <a:p>
            <a:pPr lvl="1"/>
            <a:endParaRPr lang="en-CA" dirty="0"/>
          </a:p>
          <a:p>
            <a:pPr lvl="1"/>
            <a:endParaRPr lang="en-CA" sz="1200" dirty="0"/>
          </a:p>
        </p:txBody>
      </p:sp>
      <p:sp>
        <p:nvSpPr>
          <p:cNvPr id="4" name="Slide Number Placeholder 3">
            <a:extLst>
              <a:ext uri="{FF2B5EF4-FFF2-40B4-BE49-F238E27FC236}">
                <a16:creationId xmlns:a16="http://schemas.microsoft.com/office/drawing/2014/main" id="{1501C5C3-BB52-4E91-536D-95893441B904}"/>
              </a:ext>
            </a:extLst>
          </p:cNvPr>
          <p:cNvSpPr>
            <a:spLocks noGrp="1"/>
          </p:cNvSpPr>
          <p:nvPr>
            <p:ph type="sldNum" sz="quarter" idx="12"/>
          </p:nvPr>
        </p:nvSpPr>
        <p:spPr/>
        <p:txBody>
          <a:bodyPr/>
          <a:lstStyle/>
          <a:p>
            <a:fld id="{D8E00FCD-6E43-DA45-8E80-C90C3F14AB89}" type="slidenum">
              <a:rPr lang="en-US" smtClean="0"/>
              <a:t>8</a:t>
            </a:fld>
            <a:endParaRPr lang="en-US"/>
          </a:p>
        </p:txBody>
      </p:sp>
    </p:spTree>
    <p:extLst>
      <p:ext uri="{BB962C8B-B14F-4D97-AF65-F5344CB8AC3E}">
        <p14:creationId xmlns:p14="http://schemas.microsoft.com/office/powerpoint/2010/main" val="3004599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543CF-AC05-054E-80AE-935D43495962}"/>
              </a:ext>
            </a:extLst>
          </p:cNvPr>
          <p:cNvSpPr>
            <a:spLocks noGrp="1"/>
          </p:cNvSpPr>
          <p:nvPr>
            <p:ph type="title"/>
          </p:nvPr>
        </p:nvSpPr>
        <p:spPr/>
        <p:txBody>
          <a:bodyPr>
            <a:normAutofit/>
          </a:bodyPr>
          <a:lstStyle/>
          <a:p>
            <a:r>
              <a:rPr lang="en-CA" dirty="0"/>
              <a:t>HEO worked with Hockey Canada on several fronts</a:t>
            </a:r>
            <a:endParaRPr lang="en-US" dirty="0"/>
          </a:p>
        </p:txBody>
      </p:sp>
      <p:sp>
        <p:nvSpPr>
          <p:cNvPr id="3" name="Content Placeholder 2">
            <a:extLst>
              <a:ext uri="{FF2B5EF4-FFF2-40B4-BE49-F238E27FC236}">
                <a16:creationId xmlns:a16="http://schemas.microsoft.com/office/drawing/2014/main" id="{D8A519AF-309F-F544-970D-FF044453BDB3}"/>
              </a:ext>
            </a:extLst>
          </p:cNvPr>
          <p:cNvSpPr>
            <a:spLocks noGrp="1"/>
          </p:cNvSpPr>
          <p:nvPr>
            <p:ph idx="1"/>
          </p:nvPr>
        </p:nvSpPr>
        <p:spPr>
          <a:xfrm>
            <a:off x="826008" y="1243584"/>
            <a:ext cx="10515600" cy="4798442"/>
          </a:xfrm>
        </p:spPr>
        <p:txBody>
          <a:bodyPr vert="horz" lIns="91440" tIns="45720" rIns="91440" bIns="45720" rtlCol="0" anchor="t">
            <a:noAutofit/>
          </a:bodyPr>
          <a:lstStyle/>
          <a:p>
            <a:pPr lvl="1"/>
            <a:endParaRPr lang="en-CA" sz="1200" dirty="0"/>
          </a:p>
          <a:p>
            <a:r>
              <a:rPr lang="en-CA" dirty="0"/>
              <a:t>The HEO Board successfully sought special dispensation from Hockey Canada’s Regulations in 2023-24 for the following:</a:t>
            </a:r>
            <a:endParaRPr lang="en-CA" dirty="0">
              <a:cs typeface="Calibri"/>
            </a:endParaRPr>
          </a:p>
          <a:p>
            <a:pPr lvl="2"/>
            <a:r>
              <a:rPr lang="en-CA" dirty="0"/>
              <a:t>Holding AAA tryouts at a time in May prior to that specified in the Player Pathway policies</a:t>
            </a:r>
          </a:p>
          <a:p>
            <a:r>
              <a:rPr lang="en-CA" dirty="0"/>
              <a:t>HEO’s President contributes to Hockey Canada’s Member Forum, Hockey Canada’s Risk Management / Safe Sport Standing Committee and the Beyond the Boards Executive Committee and World Junior Steering Committee.  HEO’s Executive Director is a member of the Playing Rules Working Group</a:t>
            </a:r>
          </a:p>
        </p:txBody>
      </p:sp>
      <p:sp>
        <p:nvSpPr>
          <p:cNvPr id="4" name="Slide Number Placeholder 3">
            <a:extLst>
              <a:ext uri="{FF2B5EF4-FFF2-40B4-BE49-F238E27FC236}">
                <a16:creationId xmlns:a16="http://schemas.microsoft.com/office/drawing/2014/main" id="{86DCE150-7FD3-373F-1C2D-19A82E61FA72}"/>
              </a:ext>
            </a:extLst>
          </p:cNvPr>
          <p:cNvSpPr>
            <a:spLocks noGrp="1"/>
          </p:cNvSpPr>
          <p:nvPr>
            <p:ph type="sldNum" sz="quarter" idx="12"/>
          </p:nvPr>
        </p:nvSpPr>
        <p:spPr/>
        <p:txBody>
          <a:bodyPr/>
          <a:lstStyle/>
          <a:p>
            <a:fld id="{D8E00FCD-6E43-DA45-8E80-C90C3F14AB89}" type="slidenum">
              <a:rPr lang="en-US" smtClean="0"/>
              <a:t>9</a:t>
            </a:fld>
            <a:endParaRPr lang="en-US"/>
          </a:p>
        </p:txBody>
      </p:sp>
    </p:spTree>
    <p:extLst>
      <p:ext uri="{BB962C8B-B14F-4D97-AF65-F5344CB8AC3E}">
        <p14:creationId xmlns:p14="http://schemas.microsoft.com/office/powerpoint/2010/main" val="4236915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DEAC155ECC4F46B753B159BD81176B" ma:contentTypeVersion="18" ma:contentTypeDescription="Create a new document." ma:contentTypeScope="" ma:versionID="121cc91e6bc1fe2eecf368ffb4d1a970">
  <xsd:schema xmlns:xsd="http://www.w3.org/2001/XMLSchema" xmlns:xs="http://www.w3.org/2001/XMLSchema" xmlns:p="http://schemas.microsoft.com/office/2006/metadata/properties" xmlns:ns2="88c540fe-25cf-43ed-8d3f-3d33370e96a0" xmlns:ns3="8602ab9a-a617-49f6-bc82-4af43710d630" targetNamespace="http://schemas.microsoft.com/office/2006/metadata/properties" ma:root="true" ma:fieldsID="ffa84c321e75a5c4246c5b7170276ae5" ns2:_="" ns3:_="">
    <xsd:import namespace="88c540fe-25cf-43ed-8d3f-3d33370e96a0"/>
    <xsd:import namespace="8602ab9a-a617-49f6-bc82-4af43710d63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c540fe-25cf-43ed-8d3f-3d33370e96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2615360-4f1a-4d4f-ac72-a34aa6934f5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02ab9a-a617-49f6-bc82-4af43710d63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161e4cb-d15a-451f-8ff8-f11ee8af392a}" ma:internalName="TaxCatchAll" ma:showField="CatchAllData" ma:web="8602ab9a-a617-49f6-bc82-4af43710d6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602ab9a-a617-49f6-bc82-4af43710d630" xsi:nil="true"/>
    <lcf76f155ced4ddcb4097134ff3c332f xmlns="88c540fe-25cf-43ed-8d3f-3d33370e96a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D3FDA3-A43D-4094-95EF-4C05AC3759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c540fe-25cf-43ed-8d3f-3d33370e96a0"/>
    <ds:schemaRef ds:uri="8602ab9a-a617-49f6-bc82-4af43710d6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646E59-EDAC-41DC-B2FA-01B78307BA24}">
  <ds:schemaRefs>
    <ds:schemaRef ds:uri="http://schemas.microsoft.com/office/2006/metadata/properties"/>
    <ds:schemaRef ds:uri="http://schemas.microsoft.com/office/infopath/2007/PartnerControls"/>
    <ds:schemaRef ds:uri="8602ab9a-a617-49f6-bc82-4af43710d630"/>
    <ds:schemaRef ds:uri="88c540fe-25cf-43ed-8d3f-3d33370e96a0"/>
  </ds:schemaRefs>
</ds:datastoreItem>
</file>

<file path=customXml/itemProps3.xml><?xml version="1.0" encoding="utf-8"?>
<ds:datastoreItem xmlns:ds="http://schemas.openxmlformats.org/officeDocument/2006/customXml" ds:itemID="{88507A7C-5B52-48D3-A6D5-3E963A5BD3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902</TotalTime>
  <Words>1152</Words>
  <Application>Microsoft Office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Theme</vt:lpstr>
      <vt:lpstr>Hockey Eastern Ontario Board of Directors</vt:lpstr>
      <vt:lpstr>President’s Report</vt:lpstr>
      <vt:lpstr>President’s Report continued</vt:lpstr>
      <vt:lpstr>Executive Director’s Report – a busy year</vt:lpstr>
      <vt:lpstr>Executive Director’s Report – continued</vt:lpstr>
      <vt:lpstr>HEO finances  </vt:lpstr>
      <vt:lpstr>HEO finances continued</vt:lpstr>
      <vt:lpstr>HEO delivered improvements in minor, junior and officiating programs in 2023-24.</vt:lpstr>
      <vt:lpstr>HEO worked with Hockey Canada on several fronts</vt:lpstr>
      <vt:lpstr>HEO Priorities for 2024-25 (subject to confirmation by the incoming Board)</vt:lpstr>
      <vt:lpstr>2023-24 season 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Hockey Eastern Ontario HEO</dc:title>
  <dc:creator>Krista Outhwaite</dc:creator>
  <cp:lastModifiedBy>Debbie Rambeau</cp:lastModifiedBy>
  <cp:revision>72</cp:revision>
  <dcterms:created xsi:type="dcterms:W3CDTF">2021-06-13T17:12:54Z</dcterms:created>
  <dcterms:modified xsi:type="dcterms:W3CDTF">2024-09-25T13:01:27Z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0x01010060DEAC155ECC4F46B753B159BD81176B</vt:lpwstr>
  </property>
  <property fmtid="{D5CDD505-2E9C-101B-9397-08002B2CF9AE}" pid="3" name="MediaServiceImageTags">
    <vt:lpwstr/>
  </property>
</Properties>
</file>