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6"/>
  </p:notesMasterIdLst>
  <p:sldIdLst>
    <p:sldId id="256" r:id="rId5"/>
    <p:sldId id="269" r:id="rId6"/>
    <p:sldId id="292" r:id="rId7"/>
    <p:sldId id="293" r:id="rId8"/>
    <p:sldId id="294" r:id="rId9"/>
    <p:sldId id="295" r:id="rId10"/>
    <p:sldId id="296" r:id="rId11"/>
    <p:sldId id="275" r:id="rId12"/>
    <p:sldId id="297" r:id="rId13"/>
    <p:sldId id="298" r:id="rId14"/>
    <p:sldId id="28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3"/>
  </p:normalViewPr>
  <p:slideViewPr>
    <p:cSldViewPr snapToGrid="0">
      <p:cViewPr varScale="1">
        <p:scale>
          <a:sx n="74" d="100"/>
          <a:sy n="74" d="100"/>
        </p:scale>
        <p:origin x="1013"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D67C3E-3349-0745-BE84-62E8730B289E}" type="datetimeFigureOut">
              <a:rPr lang="en-US" smtClean="0"/>
              <a:t>7/19/2026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E0F0CB-9FE2-BC42-A9FD-5530A138D5C4}" type="slidenum">
              <a:rPr lang="en-US" smtClean="0"/>
              <a:t>‹#›</a:t>
            </a:fld>
            <a:endParaRPr lang="en-US"/>
          </a:p>
        </p:txBody>
      </p:sp>
    </p:spTree>
    <p:extLst>
      <p:ext uri="{BB962C8B-B14F-4D97-AF65-F5344CB8AC3E}">
        <p14:creationId xmlns:p14="http://schemas.microsoft.com/office/powerpoint/2010/main" val="3089803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F2C91-6F44-6A42-AD0C-16F62ACBB26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9314EC2-9ECD-BC46-BA5E-2823B39AD0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033C112-2286-5546-B153-84B46CFD3A3C}"/>
              </a:ext>
            </a:extLst>
          </p:cNvPr>
          <p:cNvSpPr>
            <a:spLocks noGrp="1"/>
          </p:cNvSpPr>
          <p:nvPr>
            <p:ph type="dt" sz="half" idx="10"/>
          </p:nvPr>
        </p:nvSpPr>
        <p:spPr/>
        <p:txBody>
          <a:bodyPr/>
          <a:lstStyle/>
          <a:p>
            <a:fld id="{F39BCAF0-BE4C-2D46-BCC4-4121894B0692}" type="datetime1">
              <a:rPr lang="en-CA" smtClean="0"/>
              <a:t>2026-07-19</a:t>
            </a:fld>
            <a:endParaRPr lang="en-US"/>
          </a:p>
        </p:txBody>
      </p:sp>
      <p:sp>
        <p:nvSpPr>
          <p:cNvPr id="5" name="Footer Placeholder 4">
            <a:extLst>
              <a:ext uri="{FF2B5EF4-FFF2-40B4-BE49-F238E27FC236}">
                <a16:creationId xmlns:a16="http://schemas.microsoft.com/office/drawing/2014/main" id="{05A6D674-C95A-A547-B053-FD38FAFB26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496BC-C878-D240-AC57-817E8280E15A}"/>
              </a:ext>
            </a:extLst>
          </p:cNvPr>
          <p:cNvSpPr>
            <a:spLocks noGrp="1"/>
          </p:cNvSpPr>
          <p:nvPr>
            <p:ph type="sldNum" sz="quarter" idx="12"/>
          </p:nvPr>
        </p:nvSpPr>
        <p:spPr/>
        <p:txBody>
          <a:bodyPr/>
          <a:lstStyle/>
          <a:p>
            <a:fld id="{D8E00FCD-6E43-DA45-8E80-C90C3F14AB89}" type="slidenum">
              <a:rPr lang="en-US" smtClean="0"/>
              <a:t>‹#›</a:t>
            </a:fld>
            <a:endParaRPr lang="en-US"/>
          </a:p>
        </p:txBody>
      </p:sp>
      <p:cxnSp>
        <p:nvCxnSpPr>
          <p:cNvPr id="10" name="Straight Connector 9">
            <a:extLst>
              <a:ext uri="{FF2B5EF4-FFF2-40B4-BE49-F238E27FC236}">
                <a16:creationId xmlns:a16="http://schemas.microsoft.com/office/drawing/2014/main" id="{70765DD7-A13E-4664-B8BE-9902FDF99334}"/>
              </a:ext>
            </a:extLst>
          </p:cNvPr>
          <p:cNvCxnSpPr>
            <a:cxnSpLocks/>
          </p:cNvCxnSpPr>
          <p:nvPr userDrawn="1"/>
        </p:nvCxnSpPr>
        <p:spPr>
          <a:xfrm>
            <a:off x="1143000" y="6127262"/>
            <a:ext cx="10455031" cy="0"/>
          </a:xfrm>
          <a:prstGeom prst="line">
            <a:avLst/>
          </a:prstGeom>
          <a:ln w="34925" cmpd="thinThick">
            <a:solidFill>
              <a:srgbClr val="C00000"/>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B1D31949-F6A3-4615-BB88-73BEDC35D7A8}"/>
              </a:ext>
            </a:extLst>
          </p:cNvPr>
          <p:cNvPicPr>
            <a:picLocks noChangeAspect="1"/>
          </p:cNvPicPr>
          <p:nvPr userDrawn="1"/>
        </p:nvPicPr>
        <p:blipFill>
          <a:blip r:embed="rId2"/>
          <a:stretch>
            <a:fillRect/>
          </a:stretch>
        </p:blipFill>
        <p:spPr>
          <a:xfrm>
            <a:off x="190712" y="5309389"/>
            <a:ext cx="952288" cy="1046961"/>
          </a:xfrm>
          <a:prstGeom prst="rect">
            <a:avLst/>
          </a:prstGeom>
        </p:spPr>
      </p:pic>
    </p:spTree>
    <p:extLst>
      <p:ext uri="{BB962C8B-B14F-4D97-AF65-F5344CB8AC3E}">
        <p14:creationId xmlns:p14="http://schemas.microsoft.com/office/powerpoint/2010/main" val="3196772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99D25-5364-ED45-8A61-E43AD1A22D4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9D61EA-F78F-7646-A2CA-FD229A8D301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553482-C61F-0F45-92A0-C11383BBD665}"/>
              </a:ext>
            </a:extLst>
          </p:cNvPr>
          <p:cNvSpPr>
            <a:spLocks noGrp="1"/>
          </p:cNvSpPr>
          <p:nvPr>
            <p:ph type="dt" sz="half" idx="10"/>
          </p:nvPr>
        </p:nvSpPr>
        <p:spPr/>
        <p:txBody>
          <a:bodyPr/>
          <a:lstStyle/>
          <a:p>
            <a:fld id="{CD589597-06E7-D144-BB13-404D2D1826B6}" type="datetime1">
              <a:rPr lang="en-CA" smtClean="0"/>
              <a:t>2026-07-19</a:t>
            </a:fld>
            <a:endParaRPr lang="en-US"/>
          </a:p>
        </p:txBody>
      </p:sp>
      <p:sp>
        <p:nvSpPr>
          <p:cNvPr id="5" name="Footer Placeholder 4">
            <a:extLst>
              <a:ext uri="{FF2B5EF4-FFF2-40B4-BE49-F238E27FC236}">
                <a16:creationId xmlns:a16="http://schemas.microsoft.com/office/drawing/2014/main" id="{D9C385C0-A1C6-E043-9F38-558EB97DFC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818E44-56B8-FC46-BE7F-DB17D9FC4E4B}"/>
              </a:ext>
            </a:extLst>
          </p:cNvPr>
          <p:cNvSpPr>
            <a:spLocks noGrp="1"/>
          </p:cNvSpPr>
          <p:nvPr>
            <p:ph type="sldNum" sz="quarter" idx="12"/>
          </p:nvPr>
        </p:nvSpPr>
        <p:spPr/>
        <p:txBody>
          <a:bodyPr/>
          <a:lstStyle/>
          <a:p>
            <a:fld id="{D8E00FCD-6E43-DA45-8E80-C90C3F14AB89}" type="slidenum">
              <a:rPr lang="en-US" smtClean="0"/>
              <a:t>‹#›</a:t>
            </a:fld>
            <a:endParaRPr lang="en-US"/>
          </a:p>
        </p:txBody>
      </p:sp>
    </p:spTree>
    <p:extLst>
      <p:ext uri="{BB962C8B-B14F-4D97-AF65-F5344CB8AC3E}">
        <p14:creationId xmlns:p14="http://schemas.microsoft.com/office/powerpoint/2010/main" val="2582298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BA06B8-4F8C-1E4E-BA15-62375B54AC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606996-F181-D848-984C-C1DA52F4187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759CD1-812E-AE42-9EBF-DB9F848CD654}"/>
              </a:ext>
            </a:extLst>
          </p:cNvPr>
          <p:cNvSpPr>
            <a:spLocks noGrp="1"/>
          </p:cNvSpPr>
          <p:nvPr>
            <p:ph type="dt" sz="half" idx="10"/>
          </p:nvPr>
        </p:nvSpPr>
        <p:spPr/>
        <p:txBody>
          <a:bodyPr/>
          <a:lstStyle/>
          <a:p>
            <a:fld id="{A4370169-13C6-0544-A7E4-49316631AE1A}" type="datetime1">
              <a:rPr lang="en-CA" smtClean="0"/>
              <a:t>2026-07-19</a:t>
            </a:fld>
            <a:endParaRPr lang="en-US"/>
          </a:p>
        </p:txBody>
      </p:sp>
      <p:sp>
        <p:nvSpPr>
          <p:cNvPr id="5" name="Footer Placeholder 4">
            <a:extLst>
              <a:ext uri="{FF2B5EF4-FFF2-40B4-BE49-F238E27FC236}">
                <a16:creationId xmlns:a16="http://schemas.microsoft.com/office/drawing/2014/main" id="{72E07219-BCEF-8C48-A53B-A398F1FEE6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E8E318-8037-0C4A-A215-3A388F34DFD5}"/>
              </a:ext>
            </a:extLst>
          </p:cNvPr>
          <p:cNvSpPr>
            <a:spLocks noGrp="1"/>
          </p:cNvSpPr>
          <p:nvPr>
            <p:ph type="sldNum" sz="quarter" idx="12"/>
          </p:nvPr>
        </p:nvSpPr>
        <p:spPr/>
        <p:txBody>
          <a:bodyPr/>
          <a:lstStyle/>
          <a:p>
            <a:fld id="{D8E00FCD-6E43-DA45-8E80-C90C3F14AB89}" type="slidenum">
              <a:rPr lang="en-US" smtClean="0"/>
              <a:t>‹#›</a:t>
            </a:fld>
            <a:endParaRPr lang="en-US"/>
          </a:p>
        </p:txBody>
      </p:sp>
    </p:spTree>
    <p:extLst>
      <p:ext uri="{BB962C8B-B14F-4D97-AF65-F5344CB8AC3E}">
        <p14:creationId xmlns:p14="http://schemas.microsoft.com/office/powerpoint/2010/main" val="4026611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2B72C-80B1-1245-9426-2C6FE2B519E5}"/>
              </a:ext>
            </a:extLst>
          </p:cNvPr>
          <p:cNvSpPr>
            <a:spLocks noGrp="1"/>
          </p:cNvSpPr>
          <p:nvPr>
            <p:ph type="title"/>
          </p:nvPr>
        </p:nvSpPr>
        <p:spPr/>
        <p:txBody>
          <a:bodyPr/>
          <a:lstStyle>
            <a:lvl1pPr>
              <a:defRPr i="1"/>
            </a:lvl1pPr>
          </a:lstStyle>
          <a:p>
            <a:r>
              <a:rPr lang="en-US"/>
              <a:t>Click to edit Master title style</a:t>
            </a:r>
          </a:p>
        </p:txBody>
      </p:sp>
      <p:sp>
        <p:nvSpPr>
          <p:cNvPr id="3" name="Content Placeholder 2">
            <a:extLst>
              <a:ext uri="{FF2B5EF4-FFF2-40B4-BE49-F238E27FC236}">
                <a16:creationId xmlns:a16="http://schemas.microsoft.com/office/drawing/2014/main" id="{3135F988-342C-C143-ADF8-CF8FEF6F698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C97EB0-1425-DD47-A9A4-1FF51C85145A}"/>
              </a:ext>
            </a:extLst>
          </p:cNvPr>
          <p:cNvSpPr>
            <a:spLocks noGrp="1"/>
          </p:cNvSpPr>
          <p:nvPr>
            <p:ph type="dt" sz="half" idx="10"/>
          </p:nvPr>
        </p:nvSpPr>
        <p:spPr/>
        <p:txBody>
          <a:bodyPr/>
          <a:lstStyle/>
          <a:p>
            <a:fld id="{8B4BB9D3-4333-9942-AB30-8834FD16CFAD}" type="datetime1">
              <a:rPr lang="en-CA" smtClean="0"/>
              <a:t>2026-07-19</a:t>
            </a:fld>
            <a:endParaRPr lang="en-US"/>
          </a:p>
        </p:txBody>
      </p:sp>
      <p:sp>
        <p:nvSpPr>
          <p:cNvPr id="5" name="Footer Placeholder 4">
            <a:extLst>
              <a:ext uri="{FF2B5EF4-FFF2-40B4-BE49-F238E27FC236}">
                <a16:creationId xmlns:a16="http://schemas.microsoft.com/office/drawing/2014/main" id="{8E05E189-0D85-F94F-9564-9E883A72FD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14BFFA-C7E4-1740-BAB1-C7BE80753EE7}"/>
              </a:ext>
            </a:extLst>
          </p:cNvPr>
          <p:cNvSpPr>
            <a:spLocks noGrp="1"/>
          </p:cNvSpPr>
          <p:nvPr>
            <p:ph type="sldNum" sz="quarter" idx="12"/>
          </p:nvPr>
        </p:nvSpPr>
        <p:spPr/>
        <p:txBody>
          <a:bodyPr/>
          <a:lstStyle/>
          <a:p>
            <a:fld id="{D8E00FCD-6E43-DA45-8E80-C90C3F14AB89}" type="slidenum">
              <a:rPr lang="en-US" smtClean="0"/>
              <a:t>‹#›</a:t>
            </a:fld>
            <a:endParaRPr lang="en-US"/>
          </a:p>
        </p:txBody>
      </p:sp>
      <p:cxnSp>
        <p:nvCxnSpPr>
          <p:cNvPr id="7" name="Straight Connector 6">
            <a:extLst>
              <a:ext uri="{FF2B5EF4-FFF2-40B4-BE49-F238E27FC236}">
                <a16:creationId xmlns:a16="http://schemas.microsoft.com/office/drawing/2014/main" id="{7C626FCD-1A8B-49C1-8613-3C3D356F06D3}"/>
              </a:ext>
            </a:extLst>
          </p:cNvPr>
          <p:cNvCxnSpPr>
            <a:cxnSpLocks/>
          </p:cNvCxnSpPr>
          <p:nvPr userDrawn="1"/>
        </p:nvCxnSpPr>
        <p:spPr>
          <a:xfrm>
            <a:off x="1143000" y="6408620"/>
            <a:ext cx="10470662" cy="0"/>
          </a:xfrm>
          <a:prstGeom prst="line">
            <a:avLst/>
          </a:prstGeom>
          <a:ln w="34925" cmpd="thinThick">
            <a:solidFill>
              <a:srgbClr val="C00000"/>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B6FE7FFC-EB42-40A7-97AF-0D31A90347C0}"/>
              </a:ext>
            </a:extLst>
          </p:cNvPr>
          <p:cNvPicPr>
            <a:picLocks noChangeAspect="1"/>
          </p:cNvPicPr>
          <p:nvPr userDrawn="1"/>
        </p:nvPicPr>
        <p:blipFill>
          <a:blip r:embed="rId2"/>
          <a:stretch>
            <a:fillRect/>
          </a:stretch>
        </p:blipFill>
        <p:spPr>
          <a:xfrm>
            <a:off x="71909" y="5354652"/>
            <a:ext cx="1012857" cy="1113552"/>
          </a:xfrm>
          <a:prstGeom prst="rect">
            <a:avLst/>
          </a:prstGeom>
        </p:spPr>
      </p:pic>
    </p:spTree>
    <p:extLst>
      <p:ext uri="{BB962C8B-B14F-4D97-AF65-F5344CB8AC3E}">
        <p14:creationId xmlns:p14="http://schemas.microsoft.com/office/powerpoint/2010/main" val="2399374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D15F4-D2C7-2047-9C4C-BEB30C3FDFF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7C4E7E2-2802-D443-BE12-6412D8D193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6CA230-A51B-FD4E-A04D-9DA9D7326D6C}"/>
              </a:ext>
            </a:extLst>
          </p:cNvPr>
          <p:cNvSpPr>
            <a:spLocks noGrp="1"/>
          </p:cNvSpPr>
          <p:nvPr>
            <p:ph type="dt" sz="half" idx="10"/>
          </p:nvPr>
        </p:nvSpPr>
        <p:spPr/>
        <p:txBody>
          <a:bodyPr/>
          <a:lstStyle/>
          <a:p>
            <a:fld id="{1C755D8B-EEE0-1D49-8E64-5FA1EE16BE3C}" type="datetime1">
              <a:rPr lang="en-CA" smtClean="0"/>
              <a:t>2026-07-19</a:t>
            </a:fld>
            <a:endParaRPr lang="en-US"/>
          </a:p>
        </p:txBody>
      </p:sp>
      <p:sp>
        <p:nvSpPr>
          <p:cNvPr id="5" name="Footer Placeholder 4">
            <a:extLst>
              <a:ext uri="{FF2B5EF4-FFF2-40B4-BE49-F238E27FC236}">
                <a16:creationId xmlns:a16="http://schemas.microsoft.com/office/drawing/2014/main" id="{35621BAA-0CDF-5244-8874-30EAAE0F9A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EBC8F8-21A5-AC46-A27E-06BA6DF1D205}"/>
              </a:ext>
            </a:extLst>
          </p:cNvPr>
          <p:cNvSpPr>
            <a:spLocks noGrp="1"/>
          </p:cNvSpPr>
          <p:nvPr>
            <p:ph type="sldNum" sz="quarter" idx="12"/>
          </p:nvPr>
        </p:nvSpPr>
        <p:spPr/>
        <p:txBody>
          <a:bodyPr/>
          <a:lstStyle/>
          <a:p>
            <a:fld id="{D8E00FCD-6E43-DA45-8E80-C90C3F14AB89}" type="slidenum">
              <a:rPr lang="en-US" smtClean="0"/>
              <a:t>‹#›</a:t>
            </a:fld>
            <a:endParaRPr lang="en-US"/>
          </a:p>
        </p:txBody>
      </p:sp>
    </p:spTree>
    <p:extLst>
      <p:ext uri="{BB962C8B-B14F-4D97-AF65-F5344CB8AC3E}">
        <p14:creationId xmlns:p14="http://schemas.microsoft.com/office/powerpoint/2010/main" val="1402402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C5035-3C75-4244-8A11-CA3C94F3AC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5BE682-9AD8-A147-AA6D-C67C55D8C0B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B558371-4355-794C-8B3B-C165393776B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E3C4105-DE6B-5941-9CF6-7627F71C782B}"/>
              </a:ext>
            </a:extLst>
          </p:cNvPr>
          <p:cNvSpPr>
            <a:spLocks noGrp="1"/>
          </p:cNvSpPr>
          <p:nvPr>
            <p:ph type="dt" sz="half" idx="10"/>
          </p:nvPr>
        </p:nvSpPr>
        <p:spPr/>
        <p:txBody>
          <a:bodyPr/>
          <a:lstStyle/>
          <a:p>
            <a:fld id="{259AF758-39DE-0242-BEE7-3BFD43730886}" type="datetime1">
              <a:rPr lang="en-CA" smtClean="0"/>
              <a:t>2026-07-19</a:t>
            </a:fld>
            <a:endParaRPr lang="en-US"/>
          </a:p>
        </p:txBody>
      </p:sp>
      <p:sp>
        <p:nvSpPr>
          <p:cNvPr id="6" name="Footer Placeholder 5">
            <a:extLst>
              <a:ext uri="{FF2B5EF4-FFF2-40B4-BE49-F238E27FC236}">
                <a16:creationId xmlns:a16="http://schemas.microsoft.com/office/drawing/2014/main" id="{7FEBD9BF-4750-DF47-AD32-FE543F2CE4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D94FDB-1920-E34B-A0B3-F7BC38404FE1}"/>
              </a:ext>
            </a:extLst>
          </p:cNvPr>
          <p:cNvSpPr>
            <a:spLocks noGrp="1"/>
          </p:cNvSpPr>
          <p:nvPr>
            <p:ph type="sldNum" sz="quarter" idx="12"/>
          </p:nvPr>
        </p:nvSpPr>
        <p:spPr/>
        <p:txBody>
          <a:bodyPr/>
          <a:lstStyle/>
          <a:p>
            <a:fld id="{D8E00FCD-6E43-DA45-8E80-C90C3F14AB89}" type="slidenum">
              <a:rPr lang="en-US" smtClean="0"/>
              <a:t>‹#›</a:t>
            </a:fld>
            <a:endParaRPr lang="en-US"/>
          </a:p>
        </p:txBody>
      </p:sp>
    </p:spTree>
    <p:extLst>
      <p:ext uri="{BB962C8B-B14F-4D97-AF65-F5344CB8AC3E}">
        <p14:creationId xmlns:p14="http://schemas.microsoft.com/office/powerpoint/2010/main" val="3106170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AF4EC-BBAC-4047-B714-1CFBBF7F9B5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392AD6-EB7C-EE40-B796-53E7983940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9160AF-D73B-BB48-87A6-3D32F9813D5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86079A7-59BD-CA4C-93CF-E2AD2AEB6A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606AD8-2EB8-654A-BAA1-681C101B5F9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50C65B6-AFE1-DD44-ABE4-273A432D1D47}"/>
              </a:ext>
            </a:extLst>
          </p:cNvPr>
          <p:cNvSpPr>
            <a:spLocks noGrp="1"/>
          </p:cNvSpPr>
          <p:nvPr>
            <p:ph type="dt" sz="half" idx="10"/>
          </p:nvPr>
        </p:nvSpPr>
        <p:spPr/>
        <p:txBody>
          <a:bodyPr/>
          <a:lstStyle/>
          <a:p>
            <a:fld id="{74E04D7D-E8D9-1E4B-966E-5DC376E370EB}" type="datetime1">
              <a:rPr lang="en-CA" smtClean="0"/>
              <a:t>2026-07-19</a:t>
            </a:fld>
            <a:endParaRPr lang="en-US"/>
          </a:p>
        </p:txBody>
      </p:sp>
      <p:sp>
        <p:nvSpPr>
          <p:cNvPr id="8" name="Footer Placeholder 7">
            <a:extLst>
              <a:ext uri="{FF2B5EF4-FFF2-40B4-BE49-F238E27FC236}">
                <a16:creationId xmlns:a16="http://schemas.microsoft.com/office/drawing/2014/main" id="{848D7685-D544-7A44-ABAE-28C31FFB81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33F05F9-F05B-3049-8205-F63F69AAF233}"/>
              </a:ext>
            </a:extLst>
          </p:cNvPr>
          <p:cNvSpPr>
            <a:spLocks noGrp="1"/>
          </p:cNvSpPr>
          <p:nvPr>
            <p:ph type="sldNum" sz="quarter" idx="12"/>
          </p:nvPr>
        </p:nvSpPr>
        <p:spPr/>
        <p:txBody>
          <a:bodyPr/>
          <a:lstStyle/>
          <a:p>
            <a:fld id="{D8E00FCD-6E43-DA45-8E80-C90C3F14AB89}" type="slidenum">
              <a:rPr lang="en-US" smtClean="0"/>
              <a:t>‹#›</a:t>
            </a:fld>
            <a:endParaRPr lang="en-US"/>
          </a:p>
        </p:txBody>
      </p:sp>
    </p:spTree>
    <p:extLst>
      <p:ext uri="{BB962C8B-B14F-4D97-AF65-F5344CB8AC3E}">
        <p14:creationId xmlns:p14="http://schemas.microsoft.com/office/powerpoint/2010/main" val="2225619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B32CB-6D82-B343-A837-FFBB7F8F7F5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7E74B66-2F9F-954C-83F2-CD072D91EF2D}"/>
              </a:ext>
            </a:extLst>
          </p:cNvPr>
          <p:cNvSpPr>
            <a:spLocks noGrp="1"/>
          </p:cNvSpPr>
          <p:nvPr>
            <p:ph type="dt" sz="half" idx="10"/>
          </p:nvPr>
        </p:nvSpPr>
        <p:spPr/>
        <p:txBody>
          <a:bodyPr/>
          <a:lstStyle/>
          <a:p>
            <a:fld id="{A44BA071-2F06-FB4F-B322-6C7094408834}" type="datetime1">
              <a:rPr lang="en-CA" smtClean="0"/>
              <a:t>2026-07-19</a:t>
            </a:fld>
            <a:endParaRPr lang="en-US"/>
          </a:p>
        </p:txBody>
      </p:sp>
      <p:sp>
        <p:nvSpPr>
          <p:cNvPr id="4" name="Footer Placeholder 3">
            <a:extLst>
              <a:ext uri="{FF2B5EF4-FFF2-40B4-BE49-F238E27FC236}">
                <a16:creationId xmlns:a16="http://schemas.microsoft.com/office/drawing/2014/main" id="{DB1A1C76-7C8E-D146-8F36-F667C10003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EF7EFB2-D7C7-3840-ABB9-8583D537D520}"/>
              </a:ext>
            </a:extLst>
          </p:cNvPr>
          <p:cNvSpPr>
            <a:spLocks noGrp="1"/>
          </p:cNvSpPr>
          <p:nvPr>
            <p:ph type="sldNum" sz="quarter" idx="12"/>
          </p:nvPr>
        </p:nvSpPr>
        <p:spPr/>
        <p:txBody>
          <a:bodyPr/>
          <a:lstStyle/>
          <a:p>
            <a:fld id="{D8E00FCD-6E43-DA45-8E80-C90C3F14AB89}" type="slidenum">
              <a:rPr lang="en-US" smtClean="0"/>
              <a:t>‹#›</a:t>
            </a:fld>
            <a:endParaRPr lang="en-US"/>
          </a:p>
        </p:txBody>
      </p:sp>
    </p:spTree>
    <p:extLst>
      <p:ext uri="{BB962C8B-B14F-4D97-AF65-F5344CB8AC3E}">
        <p14:creationId xmlns:p14="http://schemas.microsoft.com/office/powerpoint/2010/main" val="1572893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29B855-3C21-7241-85FC-16C382EF9BA1}"/>
              </a:ext>
            </a:extLst>
          </p:cNvPr>
          <p:cNvSpPr>
            <a:spLocks noGrp="1"/>
          </p:cNvSpPr>
          <p:nvPr>
            <p:ph type="dt" sz="half" idx="10"/>
          </p:nvPr>
        </p:nvSpPr>
        <p:spPr/>
        <p:txBody>
          <a:bodyPr/>
          <a:lstStyle/>
          <a:p>
            <a:fld id="{D72E4349-8473-524A-AFBA-C10C82515878}" type="datetime1">
              <a:rPr lang="en-CA" smtClean="0"/>
              <a:t>2026-07-19</a:t>
            </a:fld>
            <a:endParaRPr lang="en-US"/>
          </a:p>
        </p:txBody>
      </p:sp>
      <p:sp>
        <p:nvSpPr>
          <p:cNvPr id="3" name="Footer Placeholder 2">
            <a:extLst>
              <a:ext uri="{FF2B5EF4-FFF2-40B4-BE49-F238E27FC236}">
                <a16:creationId xmlns:a16="http://schemas.microsoft.com/office/drawing/2014/main" id="{257DF704-000F-A649-A6DD-70F5C2A80B3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BEAF2C7-C3B6-D54E-AF2C-04FC4D4B5479}"/>
              </a:ext>
            </a:extLst>
          </p:cNvPr>
          <p:cNvSpPr>
            <a:spLocks noGrp="1"/>
          </p:cNvSpPr>
          <p:nvPr>
            <p:ph type="sldNum" sz="quarter" idx="12"/>
          </p:nvPr>
        </p:nvSpPr>
        <p:spPr/>
        <p:txBody>
          <a:bodyPr/>
          <a:lstStyle/>
          <a:p>
            <a:fld id="{D8E00FCD-6E43-DA45-8E80-C90C3F14AB89}" type="slidenum">
              <a:rPr lang="en-US" smtClean="0"/>
              <a:t>‹#›</a:t>
            </a:fld>
            <a:endParaRPr lang="en-US"/>
          </a:p>
        </p:txBody>
      </p:sp>
    </p:spTree>
    <p:extLst>
      <p:ext uri="{BB962C8B-B14F-4D97-AF65-F5344CB8AC3E}">
        <p14:creationId xmlns:p14="http://schemas.microsoft.com/office/powerpoint/2010/main" val="3592964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46A84-838F-F146-ACA4-E59FC4742F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36FE0B6-B7AD-0F46-B639-93770088F8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438CB6A-3BE2-C845-98B1-E020AACB34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F4008A-AC15-2643-8FF6-8DACC60884A3}"/>
              </a:ext>
            </a:extLst>
          </p:cNvPr>
          <p:cNvSpPr>
            <a:spLocks noGrp="1"/>
          </p:cNvSpPr>
          <p:nvPr>
            <p:ph type="dt" sz="half" idx="10"/>
          </p:nvPr>
        </p:nvSpPr>
        <p:spPr/>
        <p:txBody>
          <a:bodyPr/>
          <a:lstStyle/>
          <a:p>
            <a:fld id="{F3BC519E-8F54-7947-B40D-E314A0CBDEA8}" type="datetime1">
              <a:rPr lang="en-CA" smtClean="0"/>
              <a:t>2026-07-19</a:t>
            </a:fld>
            <a:endParaRPr lang="en-US"/>
          </a:p>
        </p:txBody>
      </p:sp>
      <p:sp>
        <p:nvSpPr>
          <p:cNvPr id="6" name="Footer Placeholder 5">
            <a:extLst>
              <a:ext uri="{FF2B5EF4-FFF2-40B4-BE49-F238E27FC236}">
                <a16:creationId xmlns:a16="http://schemas.microsoft.com/office/drawing/2014/main" id="{27CB6DA8-19B0-4348-8216-070003C86B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2B2906-83DF-7045-A2F7-F37091E81A6A}"/>
              </a:ext>
            </a:extLst>
          </p:cNvPr>
          <p:cNvSpPr>
            <a:spLocks noGrp="1"/>
          </p:cNvSpPr>
          <p:nvPr>
            <p:ph type="sldNum" sz="quarter" idx="12"/>
          </p:nvPr>
        </p:nvSpPr>
        <p:spPr/>
        <p:txBody>
          <a:bodyPr/>
          <a:lstStyle/>
          <a:p>
            <a:fld id="{D8E00FCD-6E43-DA45-8E80-C90C3F14AB89}" type="slidenum">
              <a:rPr lang="en-US" smtClean="0"/>
              <a:t>‹#›</a:t>
            </a:fld>
            <a:endParaRPr lang="en-US"/>
          </a:p>
        </p:txBody>
      </p:sp>
    </p:spTree>
    <p:extLst>
      <p:ext uri="{BB962C8B-B14F-4D97-AF65-F5344CB8AC3E}">
        <p14:creationId xmlns:p14="http://schemas.microsoft.com/office/powerpoint/2010/main" val="50180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DDEFE-DE4F-7648-983D-3A4497201A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82A1E1-9C71-8D42-889B-8776B31D98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A06065-D929-A842-9051-BF72476A5E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D8607C-32B1-EA49-A2ED-6270B0625674}"/>
              </a:ext>
            </a:extLst>
          </p:cNvPr>
          <p:cNvSpPr>
            <a:spLocks noGrp="1"/>
          </p:cNvSpPr>
          <p:nvPr>
            <p:ph type="dt" sz="half" idx="10"/>
          </p:nvPr>
        </p:nvSpPr>
        <p:spPr/>
        <p:txBody>
          <a:bodyPr/>
          <a:lstStyle/>
          <a:p>
            <a:fld id="{9ADEABE2-8F7C-854C-8CCD-DFA532F8F65F}" type="datetime1">
              <a:rPr lang="en-CA" smtClean="0"/>
              <a:t>2026-07-19</a:t>
            </a:fld>
            <a:endParaRPr lang="en-US"/>
          </a:p>
        </p:txBody>
      </p:sp>
      <p:sp>
        <p:nvSpPr>
          <p:cNvPr id="6" name="Footer Placeholder 5">
            <a:extLst>
              <a:ext uri="{FF2B5EF4-FFF2-40B4-BE49-F238E27FC236}">
                <a16:creationId xmlns:a16="http://schemas.microsoft.com/office/drawing/2014/main" id="{E93EC885-7FE6-F64A-A75D-AEDF9FCF8A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06F170-2F3A-A048-B678-5041D28DEC5D}"/>
              </a:ext>
            </a:extLst>
          </p:cNvPr>
          <p:cNvSpPr>
            <a:spLocks noGrp="1"/>
          </p:cNvSpPr>
          <p:nvPr>
            <p:ph type="sldNum" sz="quarter" idx="12"/>
          </p:nvPr>
        </p:nvSpPr>
        <p:spPr/>
        <p:txBody>
          <a:bodyPr/>
          <a:lstStyle/>
          <a:p>
            <a:fld id="{D8E00FCD-6E43-DA45-8E80-C90C3F14AB89}" type="slidenum">
              <a:rPr lang="en-US" smtClean="0"/>
              <a:t>‹#›</a:t>
            </a:fld>
            <a:endParaRPr lang="en-US"/>
          </a:p>
        </p:txBody>
      </p:sp>
    </p:spTree>
    <p:extLst>
      <p:ext uri="{BB962C8B-B14F-4D97-AF65-F5344CB8AC3E}">
        <p14:creationId xmlns:p14="http://schemas.microsoft.com/office/powerpoint/2010/main" val="17445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BB81C8-19FE-8449-B837-6594FBFBAF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0E9C364-5313-3947-833F-BA47C45E27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08AAAD-79A9-FF4D-B86C-E486F0051D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A315E1-6FDC-2947-8697-6754A9DE458E}" type="datetime1">
              <a:rPr lang="en-CA" smtClean="0"/>
              <a:t>2026-07-19</a:t>
            </a:fld>
            <a:endParaRPr lang="en-US"/>
          </a:p>
        </p:txBody>
      </p:sp>
      <p:sp>
        <p:nvSpPr>
          <p:cNvPr id="5" name="Footer Placeholder 4">
            <a:extLst>
              <a:ext uri="{FF2B5EF4-FFF2-40B4-BE49-F238E27FC236}">
                <a16:creationId xmlns:a16="http://schemas.microsoft.com/office/drawing/2014/main" id="{826ACA20-4800-124B-BC18-F16C52EBC4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B03FB49-DE51-3445-8084-274F52338C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E00FCD-6E43-DA45-8E80-C90C3F14AB89}" type="slidenum">
              <a:rPr lang="en-US" smtClean="0"/>
              <a:t>‹#›</a:t>
            </a:fld>
            <a:endParaRPr lang="en-US"/>
          </a:p>
        </p:txBody>
      </p:sp>
    </p:spTree>
    <p:extLst>
      <p:ext uri="{BB962C8B-B14F-4D97-AF65-F5344CB8AC3E}">
        <p14:creationId xmlns:p14="http://schemas.microsoft.com/office/powerpoint/2010/main" val="2011181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2DDE9-8DB2-AF44-80B6-6B8472EFFB06}"/>
              </a:ext>
            </a:extLst>
          </p:cNvPr>
          <p:cNvSpPr>
            <a:spLocks noGrp="1"/>
          </p:cNvSpPr>
          <p:nvPr>
            <p:ph type="ctrTitle"/>
          </p:nvPr>
        </p:nvSpPr>
        <p:spPr/>
        <p:txBody>
          <a:bodyPr/>
          <a:lstStyle/>
          <a:p>
            <a:r>
              <a:rPr lang="en-CA" b="1" i="1" dirty="0"/>
              <a:t>Hockey Eastern Ontario</a:t>
            </a:r>
            <a:br>
              <a:rPr lang="en-CA" b="1" i="1" dirty="0"/>
            </a:br>
            <a:r>
              <a:rPr lang="en-CA" b="1" i="1" dirty="0"/>
              <a:t>Board of Directors</a:t>
            </a:r>
            <a:endParaRPr lang="en-US" b="1" i="1" dirty="0"/>
          </a:p>
        </p:txBody>
      </p:sp>
      <p:sp>
        <p:nvSpPr>
          <p:cNvPr id="3" name="Subtitle 2">
            <a:extLst>
              <a:ext uri="{FF2B5EF4-FFF2-40B4-BE49-F238E27FC236}">
                <a16:creationId xmlns:a16="http://schemas.microsoft.com/office/drawing/2014/main" id="{F0EB957E-43D1-E440-BAB6-62235E1E50AD}"/>
              </a:ext>
            </a:extLst>
          </p:cNvPr>
          <p:cNvSpPr>
            <a:spLocks noGrp="1"/>
          </p:cNvSpPr>
          <p:nvPr>
            <p:ph type="subTitle" idx="1"/>
          </p:nvPr>
        </p:nvSpPr>
        <p:spPr>
          <a:xfrm>
            <a:off x="505" y="3750083"/>
            <a:ext cx="12269754" cy="1476925"/>
          </a:xfrm>
        </p:spPr>
        <p:txBody>
          <a:bodyPr vert="horz" lIns="91440" tIns="45720" rIns="91440" bIns="45720" rtlCol="0" anchor="t">
            <a:normAutofit fontScale="85000" lnSpcReduction="20000"/>
          </a:bodyPr>
          <a:lstStyle/>
          <a:p>
            <a:r>
              <a:rPr lang="en-CA" sz="4000" dirty="0"/>
              <a:t>Annual General Meeting</a:t>
            </a:r>
          </a:p>
          <a:p>
            <a:r>
              <a:rPr lang="en-CA" sz="4000" dirty="0"/>
              <a:t>July 21st, 2026</a:t>
            </a:r>
          </a:p>
          <a:p>
            <a:r>
              <a:rPr lang="en-CA" sz="4000" dirty="0"/>
              <a:t>Presentation Report to HEO Members</a:t>
            </a:r>
            <a:endParaRPr lang="en-US" sz="4000" dirty="0"/>
          </a:p>
        </p:txBody>
      </p:sp>
    </p:spTree>
    <p:extLst>
      <p:ext uri="{BB962C8B-B14F-4D97-AF65-F5344CB8AC3E}">
        <p14:creationId xmlns:p14="http://schemas.microsoft.com/office/powerpoint/2010/main" val="684322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EA123-7198-AB7F-C4FD-8D5C13AC6E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98827F-DD74-0368-A377-11A720AC03BA}"/>
              </a:ext>
            </a:extLst>
          </p:cNvPr>
          <p:cNvSpPr>
            <a:spLocks noGrp="1"/>
          </p:cNvSpPr>
          <p:nvPr>
            <p:ph type="title"/>
          </p:nvPr>
        </p:nvSpPr>
        <p:spPr/>
        <p:txBody>
          <a:bodyPr>
            <a:normAutofit/>
          </a:bodyPr>
          <a:lstStyle/>
          <a:p>
            <a:r>
              <a:rPr lang="en-CA" dirty="0"/>
              <a:t>HEO Development and Growth Initiatives 2026-27 Continued	</a:t>
            </a:r>
            <a:endParaRPr lang="en-US" dirty="0"/>
          </a:p>
        </p:txBody>
      </p:sp>
      <p:sp>
        <p:nvSpPr>
          <p:cNvPr id="3" name="Content Placeholder 2">
            <a:extLst>
              <a:ext uri="{FF2B5EF4-FFF2-40B4-BE49-F238E27FC236}">
                <a16:creationId xmlns:a16="http://schemas.microsoft.com/office/drawing/2014/main" id="{5A5D49AE-A879-2EF2-7898-B7F174C3E63B}"/>
              </a:ext>
            </a:extLst>
          </p:cNvPr>
          <p:cNvSpPr>
            <a:spLocks noGrp="1"/>
          </p:cNvSpPr>
          <p:nvPr>
            <p:ph idx="1"/>
          </p:nvPr>
        </p:nvSpPr>
        <p:spPr>
          <a:xfrm>
            <a:off x="826008" y="1438656"/>
            <a:ext cx="10515600" cy="4603370"/>
          </a:xfrm>
        </p:spPr>
        <p:txBody>
          <a:bodyPr>
            <a:noAutofit/>
          </a:bodyPr>
          <a:lstStyle/>
          <a:p>
            <a:pPr marL="457200" lvl="1" indent="0">
              <a:buNone/>
            </a:pPr>
            <a:endParaRPr lang="en-CA" sz="1800" dirty="0"/>
          </a:p>
          <a:p>
            <a:pPr fontAlgn="t">
              <a:lnSpc>
                <a:spcPts val="1500"/>
              </a:lnSpc>
            </a:pPr>
            <a:r>
              <a:rPr lang="en-US" sz="1600" dirty="0"/>
              <a:t>Successfully hosted the All-Ontario U13 AAA Championships, showcasing elite players from across Ontario.</a:t>
            </a:r>
          </a:p>
          <a:p>
            <a:pPr fontAlgn="t">
              <a:lnSpc>
                <a:spcPts val="1500"/>
              </a:lnSpc>
            </a:pPr>
            <a:r>
              <a:rPr lang="en-US" sz="1600" dirty="0"/>
              <a:t>HEO is collaborating with Hockey Northwestern Ontario (HNO) and the Ontario Hockey Federation (OHF) to develop policies that promote greater consistency across Ontario.</a:t>
            </a:r>
            <a:endParaRPr lang="en-CA" sz="1600" dirty="0"/>
          </a:p>
          <a:p>
            <a:pPr fontAlgn="t">
              <a:lnSpc>
                <a:spcPts val="1500"/>
              </a:lnSpc>
            </a:pPr>
            <a:r>
              <a:rPr lang="en-US" sz="1600" dirty="0"/>
              <a:t>HEO will be working with Districts on hosting goalie development sessions throughout the Branch to support athlete growth and skill development.</a:t>
            </a:r>
          </a:p>
          <a:p>
            <a:pPr fontAlgn="t">
              <a:lnSpc>
                <a:spcPts val="1500"/>
              </a:lnSpc>
            </a:pPr>
            <a:r>
              <a:rPr lang="en-US" sz="1600" dirty="0"/>
              <a:t>HEO will be offering player skills sessions across Eastern Ontario, helping young players enhance their skills in a positive development environment.</a:t>
            </a:r>
          </a:p>
          <a:p>
            <a:pPr fontAlgn="t">
              <a:lnSpc>
                <a:spcPts val="1500"/>
              </a:lnSpc>
            </a:pPr>
            <a:r>
              <a:rPr lang="en-US" sz="1600" dirty="0"/>
              <a:t>HEO is excited to be supporting athletes, coaches, and staff participating in the Ontario Summer Games and Canada Winter Games programs.</a:t>
            </a:r>
          </a:p>
          <a:p>
            <a:pPr fontAlgn="t">
              <a:lnSpc>
                <a:spcPts val="1500"/>
              </a:lnSpc>
            </a:pPr>
            <a:r>
              <a:rPr lang="en-US" sz="1600" dirty="0"/>
              <a:t>HEO will continue to work with local schools to introduce students to floorball and provide information about opportunities to participate in hockey, helping to grow awareness and attract new participants to the sport.</a:t>
            </a:r>
            <a:endParaRPr lang="en-CA" sz="1600" dirty="0"/>
          </a:p>
          <a:p>
            <a:pPr marL="457200" lvl="1" indent="0">
              <a:buNone/>
            </a:pPr>
            <a:endParaRPr lang="en-CA" dirty="0"/>
          </a:p>
          <a:p>
            <a:pPr marL="457200" lvl="1" indent="0">
              <a:buNone/>
            </a:pPr>
            <a:endParaRPr lang="en-CA" dirty="0"/>
          </a:p>
          <a:p>
            <a:pPr lvl="1"/>
            <a:endParaRPr lang="en-CA" sz="1800" dirty="0"/>
          </a:p>
          <a:p>
            <a:pPr lvl="1"/>
            <a:endParaRPr lang="en-CA" sz="1800" dirty="0"/>
          </a:p>
          <a:p>
            <a:pPr lvl="1"/>
            <a:endParaRPr lang="en-CA" sz="2000" dirty="0"/>
          </a:p>
          <a:p>
            <a:pPr lvl="1"/>
            <a:endParaRPr lang="en-CA" dirty="0"/>
          </a:p>
          <a:p>
            <a:pPr lvl="1"/>
            <a:endParaRPr lang="en-CA" dirty="0"/>
          </a:p>
          <a:p>
            <a:pPr lvl="1"/>
            <a:endParaRPr lang="en-CA" dirty="0"/>
          </a:p>
          <a:p>
            <a:pPr lvl="1"/>
            <a:endParaRPr lang="en-CA" dirty="0"/>
          </a:p>
          <a:p>
            <a:pPr lvl="1"/>
            <a:endParaRPr lang="en-CA" sz="1200" dirty="0"/>
          </a:p>
        </p:txBody>
      </p:sp>
      <p:sp>
        <p:nvSpPr>
          <p:cNvPr id="4" name="Slide Number Placeholder 3">
            <a:extLst>
              <a:ext uri="{FF2B5EF4-FFF2-40B4-BE49-F238E27FC236}">
                <a16:creationId xmlns:a16="http://schemas.microsoft.com/office/drawing/2014/main" id="{2C9646CF-48A1-CDFB-6780-D8F0EC9772FC}"/>
              </a:ext>
            </a:extLst>
          </p:cNvPr>
          <p:cNvSpPr>
            <a:spLocks noGrp="1"/>
          </p:cNvSpPr>
          <p:nvPr>
            <p:ph type="sldNum" sz="quarter" idx="12"/>
          </p:nvPr>
        </p:nvSpPr>
        <p:spPr/>
        <p:txBody>
          <a:bodyPr/>
          <a:lstStyle/>
          <a:p>
            <a:fld id="{D8E00FCD-6E43-DA45-8E80-C90C3F14AB89}" type="slidenum">
              <a:rPr lang="en-US" smtClean="0"/>
              <a:t>10</a:t>
            </a:fld>
            <a:endParaRPr lang="en-US"/>
          </a:p>
        </p:txBody>
      </p:sp>
    </p:spTree>
    <p:extLst>
      <p:ext uri="{BB962C8B-B14F-4D97-AF65-F5344CB8AC3E}">
        <p14:creationId xmlns:p14="http://schemas.microsoft.com/office/powerpoint/2010/main" val="3640867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1C093-07E2-A785-B4EB-E72254A51B40}"/>
              </a:ext>
            </a:extLst>
          </p:cNvPr>
          <p:cNvSpPr>
            <a:spLocks noGrp="1"/>
          </p:cNvSpPr>
          <p:nvPr>
            <p:ph type="title"/>
          </p:nvPr>
        </p:nvSpPr>
        <p:spPr/>
        <p:txBody>
          <a:bodyPr/>
          <a:lstStyle/>
          <a:p>
            <a:r>
              <a:rPr lang="en-US" dirty="0"/>
              <a:t>2025-26 season wrap-up</a:t>
            </a:r>
          </a:p>
        </p:txBody>
      </p:sp>
      <p:sp>
        <p:nvSpPr>
          <p:cNvPr id="3" name="Content Placeholder 2">
            <a:extLst>
              <a:ext uri="{FF2B5EF4-FFF2-40B4-BE49-F238E27FC236}">
                <a16:creationId xmlns:a16="http://schemas.microsoft.com/office/drawing/2014/main" id="{29D7600A-EEC3-56D0-C350-37D0B3EFD66D}"/>
              </a:ext>
            </a:extLst>
          </p:cNvPr>
          <p:cNvSpPr>
            <a:spLocks noGrp="1"/>
          </p:cNvSpPr>
          <p:nvPr>
            <p:ph idx="1"/>
          </p:nvPr>
        </p:nvSpPr>
        <p:spPr/>
        <p:txBody>
          <a:bodyPr vert="horz" lIns="91440" tIns="45720" rIns="91440" bIns="45720" rtlCol="0" anchor="t">
            <a:normAutofit/>
          </a:bodyPr>
          <a:lstStyle/>
          <a:p>
            <a:r>
              <a:rPr lang="en-US" sz="1600" dirty="0">
                <a:cs typeface="Times New Roman" panose="02020603050405020304" pitchFamily="18" charset="0"/>
              </a:rPr>
              <a:t>In conclusion, the HEO Board and staff thank all volunteers and program leaders across the Branch for your dedication to hockey, and your leadership.</a:t>
            </a:r>
          </a:p>
          <a:p>
            <a:r>
              <a:rPr lang="en-US" sz="1600" dirty="0">
                <a:cs typeface="Times New Roman" panose="02020603050405020304" pitchFamily="18" charset="0"/>
              </a:rPr>
              <a:t>None of “Hockey For All” happens without your contribution to the game and to your communities.</a:t>
            </a:r>
          </a:p>
          <a:p>
            <a:r>
              <a:rPr lang="en-US" sz="1600" dirty="0">
                <a:cs typeface="Times New Roman" panose="02020603050405020304" pitchFamily="18" charset="0"/>
              </a:rPr>
              <a:t>See you in 2026-27.</a:t>
            </a:r>
          </a:p>
        </p:txBody>
      </p:sp>
      <p:sp>
        <p:nvSpPr>
          <p:cNvPr id="4" name="Slide Number Placeholder 3">
            <a:extLst>
              <a:ext uri="{FF2B5EF4-FFF2-40B4-BE49-F238E27FC236}">
                <a16:creationId xmlns:a16="http://schemas.microsoft.com/office/drawing/2014/main" id="{D259F3B7-D149-ACC8-E1E8-71C80710FEC4}"/>
              </a:ext>
            </a:extLst>
          </p:cNvPr>
          <p:cNvSpPr>
            <a:spLocks noGrp="1"/>
          </p:cNvSpPr>
          <p:nvPr>
            <p:ph type="sldNum" sz="quarter" idx="12"/>
          </p:nvPr>
        </p:nvSpPr>
        <p:spPr/>
        <p:txBody>
          <a:bodyPr/>
          <a:lstStyle/>
          <a:p>
            <a:fld id="{D8E00FCD-6E43-DA45-8E80-C90C3F14AB89}" type="slidenum">
              <a:rPr lang="en-US" smtClean="0"/>
              <a:t>11</a:t>
            </a:fld>
            <a:endParaRPr lang="en-US"/>
          </a:p>
        </p:txBody>
      </p:sp>
    </p:spTree>
    <p:extLst>
      <p:ext uri="{BB962C8B-B14F-4D97-AF65-F5344CB8AC3E}">
        <p14:creationId xmlns:p14="http://schemas.microsoft.com/office/powerpoint/2010/main" val="2949454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53394-034C-49D8-BCD0-BB0CD958844E}"/>
              </a:ext>
            </a:extLst>
          </p:cNvPr>
          <p:cNvSpPr>
            <a:spLocks noGrp="1"/>
          </p:cNvSpPr>
          <p:nvPr>
            <p:ph type="title"/>
          </p:nvPr>
        </p:nvSpPr>
        <p:spPr>
          <a:xfrm>
            <a:off x="838200" y="193192"/>
            <a:ext cx="10515600" cy="736844"/>
          </a:xfrm>
        </p:spPr>
        <p:txBody>
          <a:bodyPr>
            <a:normAutofit/>
          </a:bodyPr>
          <a:lstStyle/>
          <a:p>
            <a:r>
              <a:rPr lang="en-CA" sz="4000" i="1" dirty="0"/>
              <a:t>President’s Report</a:t>
            </a:r>
            <a:endParaRPr lang="en-US" sz="4000" i="1" dirty="0"/>
          </a:p>
        </p:txBody>
      </p:sp>
      <p:sp>
        <p:nvSpPr>
          <p:cNvPr id="3" name="Content Placeholder 2">
            <a:extLst>
              <a:ext uri="{FF2B5EF4-FFF2-40B4-BE49-F238E27FC236}">
                <a16:creationId xmlns:a16="http://schemas.microsoft.com/office/drawing/2014/main" id="{30DE7785-BE68-40B4-B652-5CE989FEA52E}"/>
              </a:ext>
            </a:extLst>
          </p:cNvPr>
          <p:cNvSpPr>
            <a:spLocks noGrp="1"/>
          </p:cNvSpPr>
          <p:nvPr>
            <p:ph idx="1"/>
          </p:nvPr>
        </p:nvSpPr>
        <p:spPr>
          <a:xfrm>
            <a:off x="978870" y="890964"/>
            <a:ext cx="10515600" cy="5158153"/>
          </a:xfrm>
        </p:spPr>
        <p:txBody>
          <a:bodyPr>
            <a:normAutofit fontScale="25000" lnSpcReduction="20000"/>
          </a:bodyPr>
          <a:lstStyle/>
          <a:p>
            <a:pPr marL="457200" lvl="1" indent="0" fontAlgn="t">
              <a:lnSpc>
                <a:spcPts val="1500"/>
              </a:lnSpc>
              <a:buNone/>
            </a:pPr>
            <a:r>
              <a:rPr lang="en-CA" sz="2400" kern="100" dirty="0">
                <a:effectLst/>
                <a:latin typeface="Calibri" panose="020F0502020204030204" pitchFamily="34" charset="0"/>
                <a:ea typeface="Calibri" panose="020F0502020204030204" pitchFamily="34" charset="0"/>
                <a:cs typeface="Calibri" panose="020F0502020204030204" pitchFamily="34" charset="0"/>
              </a:rPr>
              <a:t>											</a:t>
            </a:r>
            <a:endParaRPr lang="en-CA" sz="1200" kern="100" dirty="0">
              <a:effectLst/>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6400" kern="100" dirty="0">
                <a:effectLst/>
                <a:latin typeface="Calibri" panose="020F0502020204030204" pitchFamily="34" charset="0"/>
                <a:ea typeface="Calibri" panose="020F0502020204030204" pitchFamily="34" charset="0"/>
                <a:cs typeface="Calibri" panose="020F0502020204030204" pitchFamily="34" charset="0"/>
              </a:rPr>
              <a:t>It is Craig Halpenny’s pleasure to present the President’s Report for HEO for the past hockey season. He is proud of what our branch has accomplished both on and off the ice in the 2025-26 hockey season.</a:t>
            </a:r>
          </a:p>
          <a:p>
            <a:pPr marL="457200" lvl="1" indent="0" fontAlgn="t">
              <a:lnSpc>
                <a:spcPct val="100000"/>
              </a:lnSpc>
              <a:buNone/>
            </a:pPr>
            <a:endParaRPr lang="en-CA" sz="6400" kern="100" dirty="0">
              <a:effectLst/>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6400" kern="100" dirty="0">
                <a:latin typeface="Calibri" panose="020F0502020204030204" pitchFamily="34" charset="0"/>
                <a:ea typeface="Calibri" panose="020F0502020204030204" pitchFamily="34" charset="0"/>
                <a:cs typeface="Calibri" panose="020F0502020204030204" pitchFamily="34" charset="0"/>
              </a:rPr>
              <a:t>HEO remained focused on providing a safe, fun, and positive hockey environment where players can develop skills, confidence, and friendships.</a:t>
            </a:r>
          </a:p>
          <a:p>
            <a:pPr lvl="1" fontAlgn="t">
              <a:lnSpc>
                <a:spcPct val="100000"/>
              </a:lnSpc>
            </a:pPr>
            <a:endParaRPr lang="en-CA" sz="6400" kern="100" dirty="0">
              <a:effectLst/>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6400" kern="100" dirty="0">
                <a:effectLst/>
                <a:latin typeface="Calibri" panose="020F0502020204030204" pitchFamily="34" charset="0"/>
                <a:ea typeface="Calibri" panose="020F0502020204030204" pitchFamily="34" charset="0"/>
                <a:cs typeface="Calibri" panose="020F0502020204030204" pitchFamily="34" charset="0"/>
              </a:rPr>
              <a:t>The 2025-2026 season brought both significant challenges and meaningful progress, as youth hockey continues to face increased competition for participants.</a:t>
            </a:r>
          </a:p>
          <a:p>
            <a:pPr marL="457200" lvl="1" indent="0" fontAlgn="t">
              <a:lnSpc>
                <a:spcPct val="100000"/>
              </a:lnSpc>
              <a:buNone/>
            </a:pPr>
            <a:endParaRPr lang="en-CA" sz="6400" kern="100" dirty="0">
              <a:effectLst/>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6400" kern="100" dirty="0">
                <a:effectLst/>
                <a:latin typeface="Calibri" panose="020F0502020204030204" pitchFamily="34" charset="0"/>
                <a:ea typeface="Calibri" panose="020F0502020204030204" pitchFamily="34" charset="0"/>
                <a:cs typeface="Calibri" panose="020F0502020204030204" pitchFamily="34" charset="0"/>
              </a:rPr>
              <a:t>HEO has been actively involved in Hockey Canada’s Canadian Development Model (CDM) discussions, helping shape future player development pathways.	</a:t>
            </a:r>
          </a:p>
          <a:p>
            <a:pPr lvl="1" fontAlgn="t">
              <a:lnSpc>
                <a:spcPct val="100000"/>
              </a:lnSpc>
            </a:pPr>
            <a:endParaRPr lang="en-CA" sz="6400" kern="100" dirty="0">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6400" kern="100" dirty="0">
                <a:effectLst/>
                <a:latin typeface="Calibri" panose="020F0502020204030204" pitchFamily="34" charset="0"/>
                <a:ea typeface="Calibri" panose="020F0502020204030204" pitchFamily="34" charset="0"/>
                <a:cs typeface="Calibri" panose="020F0502020204030204" pitchFamily="34" charset="0"/>
              </a:rPr>
              <a:t>HEO participated in the Ontario Junior Hockey Review, led by Brendan Shanahan, advocating for a player-focused governance model for junior hockey.</a:t>
            </a:r>
          </a:p>
          <a:p>
            <a:pPr lvl="1" fontAlgn="t">
              <a:lnSpc>
                <a:spcPct val="100000"/>
              </a:lnSpc>
            </a:pPr>
            <a:endParaRPr lang="en-CA" sz="6400" kern="100" dirty="0">
              <a:effectLst/>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6400" kern="100" dirty="0">
                <a:effectLst/>
                <a:latin typeface="Calibri" panose="020F0502020204030204" pitchFamily="34" charset="0"/>
                <a:ea typeface="Calibri" panose="020F0502020204030204" pitchFamily="34" charset="0"/>
                <a:cs typeface="Calibri" panose="020F0502020204030204" pitchFamily="34" charset="0"/>
              </a:rPr>
              <a:t>Continued engagement in planning and communication around the implementation of Ontario Junior Hockey Review recommendations.</a:t>
            </a:r>
          </a:p>
          <a:p>
            <a:pPr lvl="1" fontAlgn="t">
              <a:lnSpc>
                <a:spcPct val="100000"/>
              </a:lnSpc>
            </a:pPr>
            <a:endParaRPr lang="en-CA" sz="6400" kern="100" dirty="0">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6400" kern="100" dirty="0">
                <a:effectLst/>
                <a:latin typeface="Calibri" panose="020F0502020204030204" pitchFamily="34" charset="0"/>
                <a:ea typeface="Calibri" panose="020F0502020204030204" pitchFamily="34" charset="0"/>
                <a:cs typeface="Calibri" panose="020F0502020204030204" pitchFamily="34" charset="0"/>
              </a:rPr>
              <a:t>Representation on the Hockey Canada Risk Management Committee reinforced the importance of strong polices, procedures, and risk management practices. 	</a:t>
            </a:r>
            <a:r>
              <a:rPr lang="en-CA" sz="5600" kern="100" dirty="0">
                <a:effectLst/>
                <a:latin typeface="Calibri" panose="020F0502020204030204" pitchFamily="34" charset="0"/>
                <a:ea typeface="Calibri" panose="020F0502020204030204" pitchFamily="34" charset="0"/>
                <a:cs typeface="Calibri" panose="020F0502020204030204" pitchFamily="34" charset="0"/>
              </a:rPr>
              <a:t>											</a:t>
            </a:r>
            <a:r>
              <a:rPr lang="en-CA" sz="2400" kern="100" dirty="0">
                <a:effectLst/>
                <a:latin typeface="Calibri" panose="020F0502020204030204" pitchFamily="34" charset="0"/>
                <a:ea typeface="Calibri" panose="020F0502020204030204" pitchFamily="34" charset="0"/>
                <a:cs typeface="Calibri" panose="020F0502020204030204" pitchFamily="34" charset="0"/>
              </a:rPr>
              <a:t>																																																																			</a:t>
            </a:r>
          </a:p>
          <a:p>
            <a:pPr marL="342900" lvl="0" indent="-342900">
              <a:lnSpc>
                <a:spcPct val="115000"/>
              </a:lnSpc>
              <a:buFont typeface="Aptos" panose="020B0004020202020204" pitchFamily="34" charset="0"/>
              <a:buChar char="•"/>
            </a:pPr>
            <a:endParaRPr lang="en-CA"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CA" sz="2600" dirty="0"/>
          </a:p>
          <a:p>
            <a:endParaRPr lang="en-US" sz="1400" b="1" dirty="0"/>
          </a:p>
        </p:txBody>
      </p:sp>
      <p:sp>
        <p:nvSpPr>
          <p:cNvPr id="4" name="Slide Number Placeholder 3">
            <a:extLst>
              <a:ext uri="{FF2B5EF4-FFF2-40B4-BE49-F238E27FC236}">
                <a16:creationId xmlns:a16="http://schemas.microsoft.com/office/drawing/2014/main" id="{C453F1BF-221A-8EDF-811C-D0AB4BF0D0E7}"/>
              </a:ext>
            </a:extLst>
          </p:cNvPr>
          <p:cNvSpPr>
            <a:spLocks noGrp="1"/>
          </p:cNvSpPr>
          <p:nvPr>
            <p:ph type="sldNum" sz="quarter" idx="12"/>
          </p:nvPr>
        </p:nvSpPr>
        <p:spPr/>
        <p:txBody>
          <a:bodyPr/>
          <a:lstStyle/>
          <a:p>
            <a:fld id="{D8E00FCD-6E43-DA45-8E80-C90C3F14AB89}" type="slidenum">
              <a:rPr lang="en-US" smtClean="0"/>
              <a:t>2</a:t>
            </a:fld>
            <a:endParaRPr lang="en-US"/>
          </a:p>
        </p:txBody>
      </p:sp>
    </p:spTree>
    <p:extLst>
      <p:ext uri="{BB962C8B-B14F-4D97-AF65-F5344CB8AC3E}">
        <p14:creationId xmlns:p14="http://schemas.microsoft.com/office/powerpoint/2010/main" val="1720217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57699-B3E5-0FE4-BACA-3AF2577ADD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971126-2C0B-C703-528F-AD0A282E5731}"/>
              </a:ext>
            </a:extLst>
          </p:cNvPr>
          <p:cNvSpPr>
            <a:spLocks noGrp="1"/>
          </p:cNvSpPr>
          <p:nvPr>
            <p:ph type="title"/>
          </p:nvPr>
        </p:nvSpPr>
        <p:spPr>
          <a:xfrm>
            <a:off x="838200" y="193192"/>
            <a:ext cx="10515600" cy="736844"/>
          </a:xfrm>
        </p:spPr>
        <p:txBody>
          <a:bodyPr>
            <a:normAutofit/>
          </a:bodyPr>
          <a:lstStyle/>
          <a:p>
            <a:r>
              <a:rPr lang="en-CA" sz="4000" i="1" dirty="0"/>
              <a:t>President’s Report Continued</a:t>
            </a:r>
            <a:endParaRPr lang="en-US" sz="4000" i="1" dirty="0"/>
          </a:p>
        </p:txBody>
      </p:sp>
      <p:sp>
        <p:nvSpPr>
          <p:cNvPr id="3" name="Content Placeholder 2">
            <a:extLst>
              <a:ext uri="{FF2B5EF4-FFF2-40B4-BE49-F238E27FC236}">
                <a16:creationId xmlns:a16="http://schemas.microsoft.com/office/drawing/2014/main" id="{B4C23BD8-E892-6B9E-C64C-BA337B496F3B}"/>
              </a:ext>
            </a:extLst>
          </p:cNvPr>
          <p:cNvSpPr>
            <a:spLocks noGrp="1"/>
          </p:cNvSpPr>
          <p:nvPr>
            <p:ph idx="1"/>
          </p:nvPr>
        </p:nvSpPr>
        <p:spPr>
          <a:xfrm>
            <a:off x="978870" y="890964"/>
            <a:ext cx="10515600" cy="5158153"/>
          </a:xfrm>
        </p:spPr>
        <p:txBody>
          <a:bodyPr>
            <a:normAutofit fontScale="25000" lnSpcReduction="20000"/>
          </a:bodyPr>
          <a:lstStyle/>
          <a:p>
            <a:pPr marL="457200" lvl="1" indent="0" fontAlgn="t">
              <a:lnSpc>
                <a:spcPts val="1500"/>
              </a:lnSpc>
              <a:buNone/>
            </a:pPr>
            <a:r>
              <a:rPr lang="en-CA" sz="2400" kern="100" dirty="0">
                <a:effectLst/>
                <a:latin typeface="Calibri" panose="020F0502020204030204" pitchFamily="34" charset="0"/>
                <a:ea typeface="Calibri" panose="020F0502020204030204" pitchFamily="34" charset="0"/>
                <a:cs typeface="Calibri" panose="020F0502020204030204" pitchFamily="34" charset="0"/>
              </a:rPr>
              <a:t>											</a:t>
            </a:r>
            <a:endParaRPr lang="en-CA" sz="1200" kern="100" dirty="0">
              <a:effectLst/>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6400" kern="100" dirty="0">
                <a:effectLst/>
                <a:latin typeface="Calibri" panose="020F0502020204030204" pitchFamily="34" charset="0"/>
                <a:ea typeface="Calibri" panose="020F0502020204030204" pitchFamily="34" charset="0"/>
                <a:cs typeface="Calibri" panose="020F0502020204030204" pitchFamily="34" charset="0"/>
              </a:rPr>
              <a:t>HEO is reviewing and addressing issues related to uninsured risk and organizational liability.</a:t>
            </a:r>
          </a:p>
          <a:p>
            <a:pPr marL="457200" lvl="1" indent="0" fontAlgn="t">
              <a:lnSpc>
                <a:spcPct val="100000"/>
              </a:lnSpc>
              <a:buNone/>
            </a:pPr>
            <a:endParaRPr lang="en-CA" sz="6400" kern="100" dirty="0">
              <a:effectLst/>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6400" kern="100" dirty="0">
                <a:latin typeface="Calibri" panose="020F0502020204030204" pitchFamily="34" charset="0"/>
                <a:ea typeface="Calibri" panose="020F0502020204030204" pitchFamily="34" charset="0"/>
                <a:cs typeface="Calibri" panose="020F0502020204030204" pitchFamily="34" charset="0"/>
              </a:rPr>
              <a:t>Hockey Canada’s Beyond the Board initiative focused on discrimination in hockey, with HEO exploring ways to implement local solutions and educational programs.</a:t>
            </a:r>
          </a:p>
          <a:p>
            <a:pPr lvl="1" fontAlgn="t">
              <a:lnSpc>
                <a:spcPct val="100000"/>
              </a:lnSpc>
            </a:pPr>
            <a:endParaRPr lang="en-CA" sz="6400" kern="100" dirty="0">
              <a:effectLst/>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6400" kern="100" dirty="0">
                <a:effectLst/>
                <a:latin typeface="Calibri" panose="020F0502020204030204" pitchFamily="34" charset="0"/>
                <a:ea typeface="Calibri" panose="020F0502020204030204" pitchFamily="34" charset="0"/>
                <a:cs typeface="Calibri" panose="020F0502020204030204" pitchFamily="34" charset="0"/>
              </a:rPr>
              <a:t>HEO leadership met with Ontario Sport Minister Neil Lumsden, who recognized the branch’s success and outlined mandatory provincial standards.</a:t>
            </a:r>
          </a:p>
          <a:p>
            <a:pPr lvl="2" fontAlgn="t">
              <a:lnSpc>
                <a:spcPct val="100000"/>
              </a:lnSpc>
            </a:pPr>
            <a:r>
              <a:rPr lang="en-CA" sz="6400" kern="100" dirty="0">
                <a:latin typeface="Calibri" panose="020F0502020204030204" pitchFamily="34" charset="0"/>
                <a:ea typeface="Calibri" panose="020F0502020204030204" pitchFamily="34" charset="0"/>
                <a:cs typeface="Calibri" panose="020F0502020204030204" pitchFamily="34" charset="0"/>
              </a:rPr>
              <a:t>Key provincial priorities include:</a:t>
            </a:r>
          </a:p>
          <a:p>
            <a:pPr lvl="3" fontAlgn="t">
              <a:lnSpc>
                <a:spcPct val="100000"/>
              </a:lnSpc>
            </a:pPr>
            <a:r>
              <a:rPr lang="en-CA" sz="6400" kern="100" dirty="0">
                <a:effectLst/>
                <a:latin typeface="Calibri" panose="020F0502020204030204" pitchFamily="34" charset="0"/>
                <a:ea typeface="Calibri" panose="020F0502020204030204" pitchFamily="34" charset="0"/>
                <a:cs typeface="Calibri" panose="020F0502020204030204" pitchFamily="34" charset="0"/>
              </a:rPr>
              <a:t>Continued culture change within sport</a:t>
            </a:r>
          </a:p>
          <a:p>
            <a:pPr lvl="3" fontAlgn="t">
              <a:lnSpc>
                <a:spcPct val="100000"/>
              </a:lnSpc>
            </a:pPr>
            <a:r>
              <a:rPr lang="en-CA" sz="6400" kern="100" dirty="0">
                <a:latin typeface="Calibri" panose="020F0502020204030204" pitchFamily="34" charset="0"/>
                <a:ea typeface="Calibri" panose="020F0502020204030204" pitchFamily="34" charset="0"/>
                <a:cs typeface="Calibri" panose="020F0502020204030204" pitchFamily="34" charset="0"/>
              </a:rPr>
              <a:t>Improved collaboration across hockey branches on safety initiatives</a:t>
            </a:r>
          </a:p>
          <a:p>
            <a:pPr lvl="3" fontAlgn="t">
              <a:lnSpc>
                <a:spcPct val="100000"/>
              </a:lnSpc>
            </a:pPr>
            <a:r>
              <a:rPr lang="en-CA" sz="6400" kern="100" dirty="0">
                <a:effectLst/>
                <a:latin typeface="Calibri" panose="020F0502020204030204" pitchFamily="34" charset="0"/>
                <a:ea typeface="Calibri" panose="020F0502020204030204" pitchFamily="34" charset="0"/>
                <a:cs typeface="Calibri" panose="020F0502020204030204" pitchFamily="34" charset="0"/>
              </a:rPr>
              <a:t>Greater inclusiveness and positive experiences for all participants</a:t>
            </a:r>
          </a:p>
          <a:p>
            <a:pPr marL="457200" lvl="1" indent="0" fontAlgn="t">
              <a:lnSpc>
                <a:spcPct val="100000"/>
              </a:lnSpc>
              <a:buNone/>
            </a:pPr>
            <a:endParaRPr lang="en-CA" sz="6400" kern="100" dirty="0">
              <a:effectLst/>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6400" kern="100" dirty="0">
                <a:effectLst/>
                <a:latin typeface="Calibri" panose="020F0502020204030204" pitchFamily="34" charset="0"/>
                <a:ea typeface="Calibri" panose="020F0502020204030204" pitchFamily="34" charset="0"/>
                <a:cs typeface="Calibri" panose="020F0502020204030204" pitchFamily="34" charset="0"/>
              </a:rPr>
              <a:t>HEO contributed to provincial and national discussions on:</a:t>
            </a:r>
          </a:p>
          <a:p>
            <a:pPr lvl="2" fontAlgn="t">
              <a:lnSpc>
                <a:spcPct val="100000"/>
              </a:lnSpc>
            </a:pPr>
            <a:r>
              <a:rPr lang="en-CA" sz="6400" kern="100" dirty="0">
                <a:latin typeface="Calibri" panose="020F0502020204030204" pitchFamily="34" charset="0"/>
                <a:ea typeface="Calibri" panose="020F0502020204030204" pitchFamily="34" charset="0"/>
                <a:cs typeface="Calibri" panose="020F0502020204030204" pitchFamily="34" charset="0"/>
              </a:rPr>
              <a:t>Hockey Canada Board governance and elections</a:t>
            </a:r>
          </a:p>
          <a:p>
            <a:pPr lvl="2" fontAlgn="t">
              <a:lnSpc>
                <a:spcPct val="100000"/>
              </a:lnSpc>
            </a:pPr>
            <a:r>
              <a:rPr lang="en-CA" sz="6400" kern="100" dirty="0">
                <a:effectLst/>
                <a:latin typeface="Calibri" panose="020F0502020204030204" pitchFamily="34" charset="0"/>
                <a:ea typeface="Calibri" panose="020F0502020204030204" pitchFamily="34" charset="0"/>
                <a:cs typeface="Calibri" panose="020F0502020204030204" pitchFamily="34" charset="0"/>
              </a:rPr>
              <a:t>Women’s and Girls Hockey development in Ontario</a:t>
            </a:r>
          </a:p>
          <a:p>
            <a:pPr lvl="2" fontAlgn="t">
              <a:lnSpc>
                <a:spcPct val="100000"/>
              </a:lnSpc>
            </a:pPr>
            <a:r>
              <a:rPr lang="en-CA" sz="6400" kern="100" dirty="0">
                <a:latin typeface="Calibri" panose="020F0502020204030204" pitchFamily="34" charset="0"/>
                <a:ea typeface="Calibri" panose="020F0502020204030204" pitchFamily="34" charset="0"/>
                <a:cs typeface="Calibri" panose="020F0502020204030204" pitchFamily="34" charset="0"/>
              </a:rPr>
              <a:t>NCAA eligibility changes and their impact on junior hockey</a:t>
            </a:r>
          </a:p>
          <a:p>
            <a:pPr lvl="2" fontAlgn="t">
              <a:lnSpc>
                <a:spcPct val="100000"/>
              </a:lnSpc>
            </a:pPr>
            <a:r>
              <a:rPr lang="en-CA" sz="6400" kern="100" dirty="0">
                <a:latin typeface="Calibri" panose="020F0502020204030204" pitchFamily="34" charset="0"/>
                <a:ea typeface="Calibri" panose="020F0502020204030204" pitchFamily="34" charset="0"/>
                <a:cs typeface="Calibri" panose="020F0502020204030204" pitchFamily="34" charset="0"/>
              </a:rPr>
              <a:t>Sponsorship and partnership opportunities</a:t>
            </a:r>
          </a:p>
          <a:p>
            <a:pPr lvl="2" fontAlgn="t">
              <a:lnSpc>
                <a:spcPct val="100000"/>
              </a:lnSpc>
            </a:pPr>
            <a:r>
              <a:rPr lang="en-CA" sz="6400" kern="100" dirty="0">
                <a:effectLst/>
                <a:latin typeface="Calibri" panose="020F0502020204030204" pitchFamily="34" charset="0"/>
                <a:ea typeface="Calibri" panose="020F0502020204030204" pitchFamily="34" charset="0"/>
                <a:cs typeface="Calibri" panose="020F0502020204030204" pitchFamily="34" charset="0"/>
              </a:rPr>
              <a:t>National hockey infrastructure planning and facility management</a:t>
            </a:r>
            <a:r>
              <a:rPr lang="en-CA" sz="5200" kern="100" dirty="0">
                <a:effectLst/>
                <a:latin typeface="Calibri" panose="020F0502020204030204" pitchFamily="34" charset="0"/>
                <a:ea typeface="Calibri" panose="020F0502020204030204" pitchFamily="34" charset="0"/>
                <a:cs typeface="Calibri" panose="020F0502020204030204" pitchFamily="34" charset="0"/>
              </a:rPr>
              <a:t>	</a:t>
            </a:r>
          </a:p>
          <a:p>
            <a:pPr lvl="1" fontAlgn="t">
              <a:lnSpc>
                <a:spcPct val="100000"/>
              </a:lnSpc>
            </a:pPr>
            <a:endParaRPr lang="en-CA" sz="5600" kern="100" dirty="0">
              <a:latin typeface="Calibri" panose="020F0502020204030204" pitchFamily="34" charset="0"/>
              <a:ea typeface="Calibri" panose="020F0502020204030204" pitchFamily="34" charset="0"/>
              <a:cs typeface="Calibri" panose="020F0502020204030204" pitchFamily="34" charset="0"/>
            </a:endParaRPr>
          </a:p>
          <a:p>
            <a:pPr marL="457200" lvl="1" indent="0" fontAlgn="t">
              <a:lnSpc>
                <a:spcPct val="100000"/>
              </a:lnSpc>
              <a:buNone/>
            </a:pPr>
            <a:r>
              <a:rPr lang="en-CA" sz="5600" kern="100" dirty="0">
                <a:effectLst/>
                <a:latin typeface="Calibri" panose="020F0502020204030204" pitchFamily="34" charset="0"/>
                <a:ea typeface="Calibri" panose="020F0502020204030204" pitchFamily="34" charset="0"/>
                <a:cs typeface="Calibri" panose="020F0502020204030204" pitchFamily="34" charset="0"/>
              </a:rPr>
              <a:t>											</a:t>
            </a:r>
            <a:r>
              <a:rPr lang="en-CA" sz="2400" kern="100" dirty="0">
                <a:effectLst/>
                <a:latin typeface="Calibri" panose="020F0502020204030204" pitchFamily="34" charset="0"/>
                <a:ea typeface="Calibri" panose="020F0502020204030204" pitchFamily="34" charset="0"/>
                <a:cs typeface="Calibri" panose="020F0502020204030204" pitchFamily="34" charset="0"/>
              </a:rPr>
              <a:t>																																																																			</a:t>
            </a:r>
          </a:p>
          <a:p>
            <a:pPr marL="342900" lvl="0" indent="-342900">
              <a:lnSpc>
                <a:spcPct val="115000"/>
              </a:lnSpc>
              <a:buFont typeface="Aptos" panose="020B0004020202020204" pitchFamily="34" charset="0"/>
              <a:buChar char="•"/>
            </a:pPr>
            <a:endParaRPr lang="en-CA"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CA" sz="2600" dirty="0"/>
          </a:p>
          <a:p>
            <a:endParaRPr lang="en-US" sz="1400" b="1" dirty="0"/>
          </a:p>
        </p:txBody>
      </p:sp>
      <p:sp>
        <p:nvSpPr>
          <p:cNvPr id="4" name="Slide Number Placeholder 3">
            <a:extLst>
              <a:ext uri="{FF2B5EF4-FFF2-40B4-BE49-F238E27FC236}">
                <a16:creationId xmlns:a16="http://schemas.microsoft.com/office/drawing/2014/main" id="{4E81A153-0B16-4496-9727-53C7E02EBF60}"/>
              </a:ext>
            </a:extLst>
          </p:cNvPr>
          <p:cNvSpPr>
            <a:spLocks noGrp="1"/>
          </p:cNvSpPr>
          <p:nvPr>
            <p:ph type="sldNum" sz="quarter" idx="12"/>
          </p:nvPr>
        </p:nvSpPr>
        <p:spPr/>
        <p:txBody>
          <a:bodyPr/>
          <a:lstStyle/>
          <a:p>
            <a:fld id="{D8E00FCD-6E43-DA45-8E80-C90C3F14AB89}" type="slidenum">
              <a:rPr lang="en-US" smtClean="0"/>
              <a:t>3</a:t>
            </a:fld>
            <a:endParaRPr lang="en-US"/>
          </a:p>
        </p:txBody>
      </p:sp>
    </p:spTree>
    <p:extLst>
      <p:ext uri="{BB962C8B-B14F-4D97-AF65-F5344CB8AC3E}">
        <p14:creationId xmlns:p14="http://schemas.microsoft.com/office/powerpoint/2010/main" val="2978346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B83AB-E527-70DA-A401-1385835E99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3E1E5D-17DC-0A8F-CFBE-2824F92B29E9}"/>
              </a:ext>
            </a:extLst>
          </p:cNvPr>
          <p:cNvSpPr>
            <a:spLocks noGrp="1"/>
          </p:cNvSpPr>
          <p:nvPr>
            <p:ph type="title"/>
          </p:nvPr>
        </p:nvSpPr>
        <p:spPr>
          <a:xfrm>
            <a:off x="838200" y="193192"/>
            <a:ext cx="10515600" cy="736844"/>
          </a:xfrm>
        </p:spPr>
        <p:txBody>
          <a:bodyPr>
            <a:normAutofit/>
          </a:bodyPr>
          <a:lstStyle/>
          <a:p>
            <a:r>
              <a:rPr lang="en-CA" sz="4000" i="1" dirty="0"/>
              <a:t>President’s Report Continued</a:t>
            </a:r>
            <a:endParaRPr lang="en-US" sz="4000" i="1" dirty="0"/>
          </a:p>
        </p:txBody>
      </p:sp>
      <p:sp>
        <p:nvSpPr>
          <p:cNvPr id="3" name="Content Placeholder 2">
            <a:extLst>
              <a:ext uri="{FF2B5EF4-FFF2-40B4-BE49-F238E27FC236}">
                <a16:creationId xmlns:a16="http://schemas.microsoft.com/office/drawing/2014/main" id="{F4C256C3-FF26-E2CC-9DFB-0BD9A3436F71}"/>
              </a:ext>
            </a:extLst>
          </p:cNvPr>
          <p:cNvSpPr>
            <a:spLocks noGrp="1"/>
          </p:cNvSpPr>
          <p:nvPr>
            <p:ph idx="1"/>
          </p:nvPr>
        </p:nvSpPr>
        <p:spPr>
          <a:xfrm>
            <a:off x="978870" y="890964"/>
            <a:ext cx="10515600" cy="5158153"/>
          </a:xfrm>
        </p:spPr>
        <p:txBody>
          <a:bodyPr>
            <a:normAutofit fontScale="32500" lnSpcReduction="20000"/>
          </a:bodyPr>
          <a:lstStyle/>
          <a:p>
            <a:pPr marL="457200" lvl="1" indent="0" fontAlgn="t">
              <a:lnSpc>
                <a:spcPts val="1500"/>
              </a:lnSpc>
              <a:buNone/>
            </a:pPr>
            <a:r>
              <a:rPr lang="en-CA" sz="2400" kern="100" dirty="0">
                <a:effectLst/>
                <a:latin typeface="Calibri" panose="020F0502020204030204" pitchFamily="34" charset="0"/>
                <a:ea typeface="Calibri" panose="020F0502020204030204" pitchFamily="34" charset="0"/>
                <a:cs typeface="Calibri" panose="020F0502020204030204" pitchFamily="34" charset="0"/>
              </a:rPr>
              <a:t>											</a:t>
            </a:r>
            <a:endParaRPr lang="en-CA" sz="1200" kern="100" dirty="0">
              <a:effectLst/>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4900" kern="100" dirty="0">
                <a:effectLst/>
                <a:latin typeface="Calibri" panose="020F0502020204030204" pitchFamily="34" charset="0"/>
                <a:ea typeface="Calibri" panose="020F0502020204030204" pitchFamily="34" charset="0"/>
                <a:cs typeface="Calibri" panose="020F0502020204030204" pitchFamily="34" charset="0"/>
              </a:rPr>
              <a:t>The organization emphasized the critical role of volunteers, staff, coaches, officials, team personnel, and families in delivering hockey programs.</a:t>
            </a:r>
          </a:p>
          <a:p>
            <a:pPr lvl="1" fontAlgn="t">
              <a:lnSpc>
                <a:spcPct val="100000"/>
              </a:lnSpc>
            </a:pPr>
            <a:endParaRPr lang="en-CA" sz="5600" kern="100" dirty="0">
              <a:latin typeface="Calibri" panose="020F0502020204030204" pitchFamily="34" charset="0"/>
              <a:ea typeface="Calibri" panose="020F0502020204030204" pitchFamily="34" charset="0"/>
              <a:cs typeface="Calibri" panose="020F0502020204030204" pitchFamily="34" charset="0"/>
            </a:endParaRPr>
          </a:p>
          <a:p>
            <a:pPr marL="457200" lvl="1" indent="0" fontAlgn="t">
              <a:lnSpc>
                <a:spcPct val="100000"/>
              </a:lnSpc>
              <a:buNone/>
            </a:pPr>
            <a:r>
              <a:rPr lang="en-CA" sz="6400" b="1" kern="100" dirty="0">
                <a:effectLst/>
                <a:latin typeface="Calibri" panose="020F0502020204030204" pitchFamily="34" charset="0"/>
                <a:ea typeface="Calibri" panose="020F0502020204030204" pitchFamily="34" charset="0"/>
                <a:cs typeface="Calibri" panose="020F0502020204030204" pitchFamily="34" charset="0"/>
              </a:rPr>
              <a:t>Looking ahead, HEO is committed to:</a:t>
            </a:r>
          </a:p>
          <a:p>
            <a:pPr marL="457200" lvl="1" indent="0" fontAlgn="t">
              <a:lnSpc>
                <a:spcPct val="100000"/>
              </a:lnSpc>
              <a:buNone/>
            </a:pPr>
            <a:endParaRPr lang="en-CA" sz="5600" kern="100" dirty="0">
              <a:effectLst/>
              <a:latin typeface="Calibri" panose="020F0502020204030204" pitchFamily="34" charset="0"/>
              <a:ea typeface="Calibri" panose="020F0502020204030204" pitchFamily="34" charset="0"/>
              <a:cs typeface="Calibri" panose="020F0502020204030204" pitchFamily="34" charset="0"/>
            </a:endParaRPr>
          </a:p>
          <a:p>
            <a:pPr lvl="2" fontAlgn="t">
              <a:lnSpc>
                <a:spcPct val="100000"/>
              </a:lnSpc>
            </a:pPr>
            <a:r>
              <a:rPr lang="en-CA" sz="4900" kern="100" dirty="0">
                <a:latin typeface="Calibri" panose="020F0502020204030204" pitchFamily="34" charset="0"/>
                <a:ea typeface="Calibri" panose="020F0502020204030204" pitchFamily="34" charset="0"/>
                <a:cs typeface="Calibri" panose="020F0502020204030204" pitchFamily="34" charset="0"/>
              </a:rPr>
              <a:t>Reviewing governance structures</a:t>
            </a:r>
          </a:p>
          <a:p>
            <a:pPr lvl="2" fontAlgn="t">
              <a:lnSpc>
                <a:spcPct val="100000"/>
              </a:lnSpc>
            </a:pPr>
            <a:r>
              <a:rPr lang="en-CA" sz="4900" kern="100" dirty="0">
                <a:latin typeface="Calibri" panose="020F0502020204030204" pitchFamily="34" charset="0"/>
                <a:ea typeface="Calibri" panose="020F0502020204030204" pitchFamily="34" charset="0"/>
                <a:cs typeface="Calibri" panose="020F0502020204030204" pitchFamily="34" charset="0"/>
              </a:rPr>
              <a:t>Strengthening programs and player development</a:t>
            </a:r>
          </a:p>
          <a:p>
            <a:pPr lvl="2" fontAlgn="t">
              <a:lnSpc>
                <a:spcPct val="100000"/>
              </a:lnSpc>
            </a:pPr>
            <a:r>
              <a:rPr lang="en-CA" sz="4900" kern="100" dirty="0">
                <a:latin typeface="Calibri" panose="020F0502020204030204" pitchFamily="34" charset="0"/>
                <a:ea typeface="Calibri" panose="020F0502020204030204" pitchFamily="34" charset="0"/>
                <a:cs typeface="Calibri" panose="020F0502020204030204" pitchFamily="34" charset="0"/>
              </a:rPr>
              <a:t>Supporting coach development</a:t>
            </a:r>
          </a:p>
          <a:p>
            <a:pPr lvl="2" fontAlgn="t">
              <a:lnSpc>
                <a:spcPct val="100000"/>
              </a:lnSpc>
            </a:pPr>
            <a:r>
              <a:rPr lang="en-CA" sz="4900" kern="100" dirty="0">
                <a:latin typeface="Calibri" panose="020F0502020204030204" pitchFamily="34" charset="0"/>
                <a:ea typeface="Calibri" panose="020F0502020204030204" pitchFamily="34" charset="0"/>
                <a:cs typeface="Calibri" panose="020F0502020204030204" pitchFamily="34" charset="0"/>
              </a:rPr>
              <a:t>Recruiting and retaining volunteers</a:t>
            </a:r>
          </a:p>
          <a:p>
            <a:pPr lvl="2" fontAlgn="t">
              <a:lnSpc>
                <a:spcPct val="100000"/>
              </a:lnSpc>
            </a:pPr>
            <a:r>
              <a:rPr lang="en-CA" sz="4900" kern="100" dirty="0">
                <a:latin typeface="Calibri" panose="020F0502020204030204" pitchFamily="34" charset="0"/>
                <a:ea typeface="Calibri" panose="020F0502020204030204" pitchFamily="34" charset="0"/>
                <a:cs typeface="Calibri" panose="020F0502020204030204" pitchFamily="34" charset="0"/>
              </a:rPr>
              <a:t>Maintaining financial responsibility</a:t>
            </a:r>
          </a:p>
          <a:p>
            <a:pPr lvl="2" fontAlgn="t">
              <a:lnSpc>
                <a:spcPct val="100000"/>
              </a:lnSpc>
            </a:pPr>
            <a:r>
              <a:rPr lang="en-CA" sz="4900" kern="100" dirty="0">
                <a:latin typeface="Calibri" panose="020F0502020204030204" pitchFamily="34" charset="0"/>
                <a:ea typeface="Calibri" panose="020F0502020204030204" pitchFamily="34" charset="0"/>
                <a:cs typeface="Calibri" panose="020F0502020204030204" pitchFamily="34" charset="0"/>
              </a:rPr>
              <a:t>Creating a welcoming environment for all families</a:t>
            </a:r>
          </a:p>
          <a:p>
            <a:pPr lvl="1" fontAlgn="t">
              <a:lnSpc>
                <a:spcPct val="100000"/>
              </a:lnSpc>
            </a:pPr>
            <a:endParaRPr lang="en-CA" sz="4900" kern="100" dirty="0">
              <a:effectLst/>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4900" kern="100" dirty="0">
                <a:effectLst/>
                <a:latin typeface="Calibri" panose="020F0502020204030204" pitchFamily="34" charset="0"/>
                <a:ea typeface="Calibri" panose="020F0502020204030204" pitchFamily="34" charset="0"/>
                <a:cs typeface="Calibri" panose="020F0502020204030204" pitchFamily="34" charset="0"/>
              </a:rPr>
              <a:t>The season is viewed as successful, with continued dedication to improving the hockey experience for every participant and building on future growth opportunities.</a:t>
            </a:r>
          </a:p>
          <a:p>
            <a:pPr marL="457200" lvl="1" indent="0" fontAlgn="t">
              <a:lnSpc>
                <a:spcPct val="100000"/>
              </a:lnSpc>
              <a:buNone/>
            </a:pPr>
            <a:r>
              <a:rPr lang="en-CA" sz="5600" kern="100" dirty="0">
                <a:effectLst/>
                <a:latin typeface="Calibri" panose="020F0502020204030204" pitchFamily="34" charset="0"/>
                <a:ea typeface="Calibri" panose="020F0502020204030204" pitchFamily="34" charset="0"/>
                <a:cs typeface="Calibri" panose="020F0502020204030204" pitchFamily="34" charset="0"/>
              </a:rPr>
              <a:t>											</a:t>
            </a:r>
            <a:r>
              <a:rPr lang="en-CA" sz="2400" kern="100" dirty="0">
                <a:effectLst/>
                <a:latin typeface="Calibri" panose="020F0502020204030204" pitchFamily="34" charset="0"/>
                <a:ea typeface="Calibri" panose="020F0502020204030204" pitchFamily="34" charset="0"/>
                <a:cs typeface="Calibri" panose="020F0502020204030204" pitchFamily="34" charset="0"/>
              </a:rPr>
              <a:t>																																																																			</a:t>
            </a:r>
          </a:p>
          <a:p>
            <a:pPr marL="342900" lvl="0" indent="-342900">
              <a:lnSpc>
                <a:spcPct val="115000"/>
              </a:lnSpc>
              <a:buFont typeface="Aptos" panose="020B0004020202020204" pitchFamily="34" charset="0"/>
              <a:buChar char="•"/>
            </a:pPr>
            <a:endParaRPr lang="en-CA"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CA" sz="2600" dirty="0"/>
          </a:p>
          <a:p>
            <a:endParaRPr lang="en-US" sz="1400" b="1" dirty="0"/>
          </a:p>
        </p:txBody>
      </p:sp>
      <p:sp>
        <p:nvSpPr>
          <p:cNvPr id="4" name="Slide Number Placeholder 3">
            <a:extLst>
              <a:ext uri="{FF2B5EF4-FFF2-40B4-BE49-F238E27FC236}">
                <a16:creationId xmlns:a16="http://schemas.microsoft.com/office/drawing/2014/main" id="{7BEA99B9-6591-1450-11E1-2721C3446485}"/>
              </a:ext>
            </a:extLst>
          </p:cNvPr>
          <p:cNvSpPr>
            <a:spLocks noGrp="1"/>
          </p:cNvSpPr>
          <p:nvPr>
            <p:ph type="sldNum" sz="quarter" idx="12"/>
          </p:nvPr>
        </p:nvSpPr>
        <p:spPr/>
        <p:txBody>
          <a:bodyPr/>
          <a:lstStyle/>
          <a:p>
            <a:fld id="{D8E00FCD-6E43-DA45-8E80-C90C3F14AB89}" type="slidenum">
              <a:rPr lang="en-US" smtClean="0"/>
              <a:t>4</a:t>
            </a:fld>
            <a:endParaRPr lang="en-US"/>
          </a:p>
        </p:txBody>
      </p:sp>
    </p:spTree>
    <p:extLst>
      <p:ext uri="{BB962C8B-B14F-4D97-AF65-F5344CB8AC3E}">
        <p14:creationId xmlns:p14="http://schemas.microsoft.com/office/powerpoint/2010/main" val="3335413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C3D82-4206-4715-EA90-85A76D577B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4CEC05-8A5F-34F6-1114-F905EF3DF8D8}"/>
              </a:ext>
            </a:extLst>
          </p:cNvPr>
          <p:cNvSpPr>
            <a:spLocks noGrp="1"/>
          </p:cNvSpPr>
          <p:nvPr>
            <p:ph type="title"/>
          </p:nvPr>
        </p:nvSpPr>
        <p:spPr>
          <a:xfrm>
            <a:off x="838200" y="193192"/>
            <a:ext cx="10515600" cy="736844"/>
          </a:xfrm>
        </p:spPr>
        <p:txBody>
          <a:bodyPr>
            <a:normAutofit/>
          </a:bodyPr>
          <a:lstStyle/>
          <a:p>
            <a:r>
              <a:rPr lang="en-CA" sz="4000" i="1" dirty="0"/>
              <a:t>Executive Director’s Report</a:t>
            </a:r>
            <a:endParaRPr lang="en-US" sz="4000" i="1" dirty="0"/>
          </a:p>
        </p:txBody>
      </p:sp>
      <p:sp>
        <p:nvSpPr>
          <p:cNvPr id="3" name="Content Placeholder 2">
            <a:extLst>
              <a:ext uri="{FF2B5EF4-FFF2-40B4-BE49-F238E27FC236}">
                <a16:creationId xmlns:a16="http://schemas.microsoft.com/office/drawing/2014/main" id="{6D22B117-7D10-D3B4-42C4-004A33C75E33}"/>
              </a:ext>
            </a:extLst>
          </p:cNvPr>
          <p:cNvSpPr>
            <a:spLocks noGrp="1"/>
          </p:cNvSpPr>
          <p:nvPr>
            <p:ph idx="1"/>
          </p:nvPr>
        </p:nvSpPr>
        <p:spPr>
          <a:xfrm>
            <a:off x="978870" y="890964"/>
            <a:ext cx="10515600" cy="5158153"/>
          </a:xfrm>
        </p:spPr>
        <p:txBody>
          <a:bodyPr>
            <a:normAutofit fontScale="25000" lnSpcReduction="20000"/>
          </a:bodyPr>
          <a:lstStyle/>
          <a:p>
            <a:pPr marL="457200" lvl="1" indent="0" fontAlgn="t">
              <a:lnSpc>
                <a:spcPts val="1500"/>
              </a:lnSpc>
              <a:buNone/>
            </a:pPr>
            <a:r>
              <a:rPr lang="en-CA" sz="2400" kern="100" dirty="0">
                <a:effectLst/>
                <a:latin typeface="Calibri" panose="020F0502020204030204" pitchFamily="34" charset="0"/>
                <a:ea typeface="Calibri" panose="020F0502020204030204" pitchFamily="34" charset="0"/>
                <a:cs typeface="Calibri" panose="020F0502020204030204" pitchFamily="34" charset="0"/>
              </a:rPr>
              <a:t>											</a:t>
            </a:r>
            <a:endParaRPr lang="en-CA" sz="1200" kern="100" dirty="0">
              <a:effectLst/>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6400" kern="100" dirty="0">
                <a:effectLst/>
                <a:latin typeface="Calibri" panose="020F0502020204030204" pitchFamily="34" charset="0"/>
                <a:ea typeface="Calibri" panose="020F0502020204030204" pitchFamily="34" charset="0"/>
                <a:cs typeface="Calibri" panose="020F0502020204030204" pitchFamily="34" charset="0"/>
              </a:rPr>
              <a:t>HEO staff actively contributed to several Hockey Canada committees, including the Awards Committees, Hockey Canada Registry (HCR) Committee, Rules Committee, Junior Canadian Development Model (CDM) Committee, and </a:t>
            </a:r>
            <a:r>
              <a:rPr lang="en-CA" sz="6400" kern="100" dirty="0" err="1">
                <a:effectLst/>
                <a:latin typeface="Calibri" panose="020F0502020204030204" pitchFamily="34" charset="0"/>
                <a:ea typeface="Calibri" panose="020F0502020204030204" pitchFamily="34" charset="0"/>
                <a:cs typeface="Calibri" panose="020F0502020204030204" pitchFamily="34" charset="0"/>
              </a:rPr>
              <a:t>te</a:t>
            </a:r>
            <a:r>
              <a:rPr lang="en-CA" sz="6400" kern="100" dirty="0">
                <a:effectLst/>
                <a:latin typeface="Calibri" panose="020F0502020204030204" pitchFamily="34" charset="0"/>
                <a:ea typeface="Calibri" panose="020F0502020204030204" pitchFamily="34" charset="0"/>
                <a:cs typeface="Calibri" panose="020F0502020204030204" pitchFamily="34" charset="0"/>
              </a:rPr>
              <a:t> Equity, Diversity, and Inclusion (EDI) Working Group.</a:t>
            </a:r>
          </a:p>
          <a:p>
            <a:pPr marL="457200" lvl="1" indent="0" fontAlgn="t">
              <a:lnSpc>
                <a:spcPct val="100000"/>
              </a:lnSpc>
              <a:buNone/>
            </a:pPr>
            <a:endParaRPr lang="en-CA" sz="6400" kern="100" dirty="0">
              <a:effectLst/>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6400" kern="100" dirty="0">
                <a:latin typeface="Calibri" panose="020F0502020204030204" pitchFamily="34" charset="0"/>
                <a:ea typeface="Calibri" panose="020F0502020204030204" pitchFamily="34" charset="0"/>
                <a:cs typeface="Calibri" panose="020F0502020204030204" pitchFamily="34" charset="0"/>
              </a:rPr>
              <a:t>HEO collaborated with AAA organizations to support the Gold Medal Pathways program and successfully delivered the Cross Border Challenge event.</a:t>
            </a:r>
          </a:p>
          <a:p>
            <a:pPr lvl="1" fontAlgn="t">
              <a:lnSpc>
                <a:spcPct val="100000"/>
              </a:lnSpc>
            </a:pPr>
            <a:endParaRPr lang="en-CA" sz="6400" kern="100" dirty="0">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6400" kern="100" dirty="0">
                <a:latin typeface="Calibri" panose="020F0502020204030204" pitchFamily="34" charset="0"/>
                <a:ea typeface="Calibri" panose="020F0502020204030204" pitchFamily="34" charset="0"/>
                <a:cs typeface="Calibri" panose="020F0502020204030204" pitchFamily="34" charset="0"/>
              </a:rPr>
              <a:t>A webinar series was delivered through the Gold Medal Pathways program, offering additional development opportunities and resources for AAA players and coaches. </a:t>
            </a:r>
          </a:p>
          <a:p>
            <a:pPr lvl="1" fontAlgn="t">
              <a:lnSpc>
                <a:spcPct val="100000"/>
              </a:lnSpc>
            </a:pPr>
            <a:endParaRPr lang="en-CA" sz="6400" kern="100" dirty="0">
              <a:effectLst/>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6400" kern="100" dirty="0">
                <a:effectLst/>
                <a:latin typeface="Calibri" panose="020F0502020204030204" pitchFamily="34" charset="0"/>
                <a:ea typeface="Calibri" panose="020F0502020204030204" pitchFamily="34" charset="0"/>
                <a:cs typeface="Calibri" panose="020F0502020204030204" pitchFamily="34" charset="0"/>
              </a:rPr>
              <a:t>Free instructional stream clinics were offere</a:t>
            </a:r>
            <a:r>
              <a:rPr lang="en-CA" sz="6400" kern="100" dirty="0">
                <a:latin typeface="Calibri" panose="020F0502020204030204" pitchFamily="34" charset="0"/>
                <a:ea typeface="Calibri" panose="020F0502020204030204" pitchFamily="34" charset="0"/>
                <a:cs typeface="Calibri" panose="020F0502020204030204" pitchFamily="34" charset="0"/>
              </a:rPr>
              <a:t>d to coaches across the region, providing valuable professional development and certificating support.</a:t>
            </a:r>
            <a:endParaRPr lang="en-CA" sz="6400" kern="100" dirty="0">
              <a:effectLst/>
              <a:latin typeface="Calibri" panose="020F0502020204030204" pitchFamily="34" charset="0"/>
              <a:ea typeface="Calibri" panose="020F0502020204030204" pitchFamily="34" charset="0"/>
              <a:cs typeface="Calibri" panose="020F0502020204030204" pitchFamily="34" charset="0"/>
            </a:endParaRPr>
          </a:p>
          <a:p>
            <a:pPr marL="457200" lvl="1" indent="0" fontAlgn="t">
              <a:lnSpc>
                <a:spcPct val="100000"/>
              </a:lnSpc>
              <a:buNone/>
            </a:pPr>
            <a:endParaRPr lang="en-CA" sz="6400" kern="100" dirty="0">
              <a:effectLst/>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6400" kern="100" dirty="0">
                <a:effectLst/>
                <a:latin typeface="Calibri" panose="020F0502020204030204" pitchFamily="34" charset="0"/>
                <a:ea typeface="Calibri" panose="020F0502020204030204" pitchFamily="34" charset="0"/>
                <a:cs typeface="Calibri" panose="020F0502020204030204" pitchFamily="34" charset="0"/>
              </a:rPr>
              <a:t>HEO partnered with the African Hockey Association to help grow participation in hockey among underrepresented communities.	</a:t>
            </a:r>
          </a:p>
          <a:p>
            <a:pPr lvl="1" fontAlgn="t">
              <a:lnSpc>
                <a:spcPct val="100000"/>
              </a:lnSpc>
            </a:pPr>
            <a:endParaRPr lang="en-CA" sz="6400" kern="100" dirty="0">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6400" kern="100" dirty="0">
                <a:effectLst/>
                <a:latin typeface="Calibri" panose="020F0502020204030204" pitchFamily="34" charset="0"/>
                <a:ea typeface="Calibri" panose="020F0502020204030204" pitchFamily="34" charset="0"/>
                <a:cs typeface="Calibri" panose="020F0502020204030204" pitchFamily="34" charset="0"/>
              </a:rPr>
              <a:t>Continued support was provided to Sledge Hockey of Eastern Ontario and the region’s three Special Hockey organizations, reinforcing HEO’s commitment to accessibility and inclusion. </a:t>
            </a:r>
          </a:p>
          <a:p>
            <a:pPr lvl="1" fontAlgn="t">
              <a:lnSpc>
                <a:spcPct val="100000"/>
              </a:lnSpc>
            </a:pPr>
            <a:endParaRPr lang="en-CA" sz="6400" kern="100" dirty="0">
              <a:effectLst/>
              <a:latin typeface="Calibri" panose="020F0502020204030204" pitchFamily="34" charset="0"/>
              <a:ea typeface="Calibri" panose="020F0502020204030204" pitchFamily="34" charset="0"/>
              <a:cs typeface="Calibri" panose="020F0502020204030204" pitchFamily="34" charset="0"/>
            </a:endParaRPr>
          </a:p>
          <a:p>
            <a:pPr marL="457200" lvl="1" indent="0" fontAlgn="t">
              <a:lnSpc>
                <a:spcPct val="100000"/>
              </a:lnSpc>
              <a:buNone/>
            </a:pPr>
            <a:r>
              <a:rPr lang="en-CA" sz="6400" kern="100" dirty="0">
                <a:effectLst/>
                <a:latin typeface="Calibri" panose="020F0502020204030204" pitchFamily="34" charset="0"/>
                <a:ea typeface="Calibri" panose="020F0502020204030204" pitchFamily="34" charset="0"/>
                <a:cs typeface="Calibri" panose="020F0502020204030204" pitchFamily="34" charset="0"/>
              </a:rPr>
              <a:t>	</a:t>
            </a:r>
            <a:r>
              <a:rPr lang="en-CA" sz="5600" kern="100" dirty="0">
                <a:effectLst/>
                <a:latin typeface="Calibri" panose="020F0502020204030204" pitchFamily="34" charset="0"/>
                <a:ea typeface="Calibri" panose="020F0502020204030204" pitchFamily="34" charset="0"/>
                <a:cs typeface="Calibri" panose="020F0502020204030204" pitchFamily="34" charset="0"/>
              </a:rPr>
              <a:t>											</a:t>
            </a:r>
            <a:r>
              <a:rPr lang="en-CA" sz="2400" kern="100" dirty="0">
                <a:effectLst/>
                <a:latin typeface="Calibri" panose="020F0502020204030204" pitchFamily="34" charset="0"/>
                <a:ea typeface="Calibri" panose="020F0502020204030204" pitchFamily="34" charset="0"/>
                <a:cs typeface="Calibri" panose="020F0502020204030204" pitchFamily="34" charset="0"/>
              </a:rPr>
              <a:t>																																																																			</a:t>
            </a:r>
          </a:p>
          <a:p>
            <a:pPr marL="342900" lvl="0" indent="-342900">
              <a:lnSpc>
                <a:spcPct val="115000"/>
              </a:lnSpc>
              <a:buFont typeface="Aptos" panose="020B0004020202020204" pitchFamily="34" charset="0"/>
              <a:buChar char="•"/>
            </a:pPr>
            <a:endParaRPr lang="en-CA"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CA" sz="2600" dirty="0"/>
          </a:p>
          <a:p>
            <a:endParaRPr lang="en-US" sz="1400" b="1" dirty="0"/>
          </a:p>
        </p:txBody>
      </p:sp>
      <p:sp>
        <p:nvSpPr>
          <p:cNvPr id="4" name="Slide Number Placeholder 3">
            <a:extLst>
              <a:ext uri="{FF2B5EF4-FFF2-40B4-BE49-F238E27FC236}">
                <a16:creationId xmlns:a16="http://schemas.microsoft.com/office/drawing/2014/main" id="{3A5790CA-2B27-97B6-1463-64B42B57CDFB}"/>
              </a:ext>
            </a:extLst>
          </p:cNvPr>
          <p:cNvSpPr>
            <a:spLocks noGrp="1"/>
          </p:cNvSpPr>
          <p:nvPr>
            <p:ph type="sldNum" sz="quarter" idx="12"/>
          </p:nvPr>
        </p:nvSpPr>
        <p:spPr/>
        <p:txBody>
          <a:bodyPr/>
          <a:lstStyle/>
          <a:p>
            <a:fld id="{D8E00FCD-6E43-DA45-8E80-C90C3F14AB89}" type="slidenum">
              <a:rPr lang="en-US" smtClean="0"/>
              <a:t>5</a:t>
            </a:fld>
            <a:endParaRPr lang="en-US"/>
          </a:p>
        </p:txBody>
      </p:sp>
    </p:spTree>
    <p:extLst>
      <p:ext uri="{BB962C8B-B14F-4D97-AF65-F5344CB8AC3E}">
        <p14:creationId xmlns:p14="http://schemas.microsoft.com/office/powerpoint/2010/main" val="3397337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44C47-DF13-1C1A-21F2-44B0088C01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7D4987-0E2C-6D03-5366-18B3F4686FA4}"/>
              </a:ext>
            </a:extLst>
          </p:cNvPr>
          <p:cNvSpPr>
            <a:spLocks noGrp="1"/>
          </p:cNvSpPr>
          <p:nvPr>
            <p:ph type="title"/>
          </p:nvPr>
        </p:nvSpPr>
        <p:spPr>
          <a:xfrm>
            <a:off x="838200" y="193192"/>
            <a:ext cx="10515600" cy="736844"/>
          </a:xfrm>
        </p:spPr>
        <p:txBody>
          <a:bodyPr>
            <a:normAutofit/>
          </a:bodyPr>
          <a:lstStyle/>
          <a:p>
            <a:r>
              <a:rPr lang="en-CA" sz="4000" i="1" dirty="0"/>
              <a:t>Executive Director’s Report Continued</a:t>
            </a:r>
            <a:endParaRPr lang="en-US" sz="4000" i="1" dirty="0"/>
          </a:p>
        </p:txBody>
      </p:sp>
      <p:sp>
        <p:nvSpPr>
          <p:cNvPr id="3" name="Content Placeholder 2">
            <a:extLst>
              <a:ext uri="{FF2B5EF4-FFF2-40B4-BE49-F238E27FC236}">
                <a16:creationId xmlns:a16="http://schemas.microsoft.com/office/drawing/2014/main" id="{5B4FC0CF-F8D9-14FB-8130-34F57F557D9F}"/>
              </a:ext>
            </a:extLst>
          </p:cNvPr>
          <p:cNvSpPr>
            <a:spLocks noGrp="1"/>
          </p:cNvSpPr>
          <p:nvPr>
            <p:ph idx="1"/>
          </p:nvPr>
        </p:nvSpPr>
        <p:spPr>
          <a:xfrm>
            <a:off x="978870" y="890964"/>
            <a:ext cx="10515600" cy="5158153"/>
          </a:xfrm>
        </p:spPr>
        <p:txBody>
          <a:bodyPr>
            <a:normAutofit fontScale="25000" lnSpcReduction="20000"/>
          </a:bodyPr>
          <a:lstStyle/>
          <a:p>
            <a:pPr marL="457200" lvl="1" indent="0" fontAlgn="t">
              <a:lnSpc>
                <a:spcPts val="1500"/>
              </a:lnSpc>
              <a:buNone/>
            </a:pPr>
            <a:r>
              <a:rPr lang="en-CA" sz="2400" kern="100" dirty="0">
                <a:effectLst/>
                <a:latin typeface="Calibri" panose="020F0502020204030204" pitchFamily="34" charset="0"/>
                <a:ea typeface="Calibri" panose="020F0502020204030204" pitchFamily="34" charset="0"/>
                <a:cs typeface="Calibri" panose="020F0502020204030204" pitchFamily="34" charset="0"/>
              </a:rPr>
              <a:t>											</a:t>
            </a:r>
            <a:endParaRPr lang="en-CA" sz="1200" kern="100" dirty="0">
              <a:effectLst/>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6400" kern="100" dirty="0">
                <a:effectLst/>
                <a:latin typeface="Calibri" panose="020F0502020204030204" pitchFamily="34" charset="0"/>
                <a:ea typeface="Calibri" panose="020F0502020204030204" pitchFamily="34" charset="0"/>
                <a:cs typeface="Calibri" panose="020F0502020204030204" pitchFamily="34" charset="0"/>
              </a:rPr>
              <a:t>HEO successfully hosted its second “We are Coaches” clinic which is a women focused Coach 2 certification program led by a female instructor to encourage and support more women entering coaching roles.</a:t>
            </a:r>
          </a:p>
          <a:p>
            <a:pPr marL="457200" lvl="1" indent="0" fontAlgn="t">
              <a:lnSpc>
                <a:spcPct val="100000"/>
              </a:lnSpc>
              <a:buNone/>
            </a:pPr>
            <a:endParaRPr lang="en-CA" sz="6400" kern="100" dirty="0">
              <a:effectLst/>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6400" kern="100" dirty="0">
                <a:latin typeface="Calibri" panose="020F0502020204030204" pitchFamily="34" charset="0"/>
                <a:ea typeface="Calibri" panose="020F0502020204030204" pitchFamily="34" charset="0"/>
                <a:cs typeface="Calibri" panose="020F0502020204030204" pitchFamily="34" charset="0"/>
              </a:rPr>
              <a:t>HEO registered 29,738 participants during the 2025-26 season, including players, coaches/bench staff and officials.</a:t>
            </a:r>
          </a:p>
          <a:p>
            <a:pPr lvl="1" fontAlgn="t">
              <a:lnSpc>
                <a:spcPct val="100000"/>
              </a:lnSpc>
            </a:pPr>
            <a:endParaRPr lang="en-CA" sz="6400" kern="100" dirty="0">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6400" kern="100" dirty="0">
                <a:latin typeface="Calibri" panose="020F0502020204030204" pitchFamily="34" charset="0"/>
                <a:ea typeface="Calibri" panose="020F0502020204030204" pitchFamily="34" charset="0"/>
                <a:cs typeface="Calibri" panose="020F0502020204030204" pitchFamily="34" charset="0"/>
              </a:rPr>
              <a:t>Member organizations successfully delivered nine NHL First Shift programs, introducing approximately 250 new participants to hockey. </a:t>
            </a:r>
          </a:p>
          <a:p>
            <a:pPr lvl="1" fontAlgn="t">
              <a:lnSpc>
                <a:spcPct val="100000"/>
              </a:lnSpc>
            </a:pPr>
            <a:endParaRPr lang="en-CA" sz="6400" kern="100" dirty="0">
              <a:effectLst/>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6400" kern="100" dirty="0">
                <a:effectLst/>
                <a:latin typeface="Calibri" panose="020F0502020204030204" pitchFamily="34" charset="0"/>
                <a:ea typeface="Calibri" panose="020F0502020204030204" pitchFamily="34" charset="0"/>
                <a:cs typeface="Calibri" panose="020F0502020204030204" pitchFamily="34" charset="0"/>
              </a:rPr>
              <a:t>HEO awarded 15 bursaries to deserving stude</a:t>
            </a:r>
            <a:r>
              <a:rPr lang="en-CA" sz="6400" kern="100" dirty="0">
                <a:latin typeface="Calibri" panose="020F0502020204030204" pitchFamily="34" charset="0"/>
                <a:ea typeface="Calibri" panose="020F0502020204030204" pitchFamily="34" charset="0"/>
                <a:cs typeface="Calibri" panose="020F0502020204030204" pitchFamily="34" charset="0"/>
              </a:rPr>
              <a:t>nt athletes, recognizing excellence both academically and within the hockey community.</a:t>
            </a:r>
            <a:endParaRPr lang="en-CA" sz="6400" kern="100" dirty="0">
              <a:effectLst/>
              <a:latin typeface="Calibri" panose="020F0502020204030204" pitchFamily="34" charset="0"/>
              <a:ea typeface="Calibri" panose="020F0502020204030204" pitchFamily="34" charset="0"/>
              <a:cs typeface="Calibri" panose="020F0502020204030204" pitchFamily="34" charset="0"/>
            </a:endParaRPr>
          </a:p>
          <a:p>
            <a:pPr marL="457200" lvl="1" indent="0" fontAlgn="t">
              <a:lnSpc>
                <a:spcPct val="100000"/>
              </a:lnSpc>
              <a:buNone/>
            </a:pPr>
            <a:endParaRPr lang="en-CA" sz="6400" kern="100" dirty="0">
              <a:effectLst/>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6400" kern="100" dirty="0">
                <a:effectLst/>
                <a:latin typeface="Calibri" panose="020F0502020204030204" pitchFamily="34" charset="0"/>
                <a:ea typeface="Calibri" panose="020F0502020204030204" pitchFamily="34" charset="0"/>
                <a:cs typeface="Calibri" panose="020F0502020204030204" pitchFamily="34" charset="0"/>
              </a:rPr>
              <a:t>HEO successfully managed the first season of the Ontario Screening Process, with strong cooperation from member organizations and positive implementation outcomes.</a:t>
            </a:r>
          </a:p>
          <a:p>
            <a:pPr lvl="1" fontAlgn="t">
              <a:lnSpc>
                <a:spcPct val="100000"/>
              </a:lnSpc>
            </a:pPr>
            <a:endParaRPr lang="en-CA" sz="6400" kern="100" dirty="0">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6400" kern="100" dirty="0">
                <a:effectLst/>
                <a:latin typeface="Calibri" panose="020F0502020204030204" pitchFamily="34" charset="0"/>
                <a:ea typeface="Calibri" panose="020F0502020204030204" pitchFamily="34" charset="0"/>
                <a:cs typeface="Calibri" panose="020F0502020204030204" pitchFamily="34" charset="0"/>
              </a:rPr>
              <a:t>In December, HEO hosted player skills clinics led by Hockey Canada Skills Certified Coaches, attracting more than 200 participants from across the region.</a:t>
            </a:r>
          </a:p>
          <a:p>
            <a:pPr lvl="1" fontAlgn="t">
              <a:lnSpc>
                <a:spcPct val="100000"/>
              </a:lnSpc>
            </a:pPr>
            <a:endParaRPr lang="en-CA" sz="6400" kern="100" dirty="0">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6400" kern="100" dirty="0">
                <a:effectLst/>
                <a:latin typeface="Calibri" panose="020F0502020204030204" pitchFamily="34" charset="0"/>
                <a:ea typeface="Calibri" panose="020F0502020204030204" pitchFamily="34" charset="0"/>
                <a:cs typeface="Calibri" panose="020F0502020204030204" pitchFamily="34" charset="0"/>
              </a:rPr>
              <a:t>HEO continued to use social media and digital communication to educate participants, families, and organizations on important policies, procedures, and hockey related information. </a:t>
            </a:r>
          </a:p>
          <a:p>
            <a:pPr lvl="1" fontAlgn="t">
              <a:lnSpc>
                <a:spcPct val="100000"/>
              </a:lnSpc>
            </a:pPr>
            <a:endParaRPr lang="en-CA" sz="6400" kern="100" dirty="0">
              <a:effectLst/>
              <a:latin typeface="Calibri" panose="020F0502020204030204" pitchFamily="34" charset="0"/>
              <a:ea typeface="Calibri" panose="020F0502020204030204" pitchFamily="34" charset="0"/>
              <a:cs typeface="Calibri" panose="020F0502020204030204" pitchFamily="34" charset="0"/>
            </a:endParaRPr>
          </a:p>
          <a:p>
            <a:pPr marL="457200" lvl="1" indent="0" fontAlgn="t">
              <a:lnSpc>
                <a:spcPct val="100000"/>
              </a:lnSpc>
              <a:buNone/>
            </a:pPr>
            <a:r>
              <a:rPr lang="en-CA" sz="6400" kern="100" dirty="0">
                <a:effectLst/>
                <a:latin typeface="Calibri" panose="020F0502020204030204" pitchFamily="34" charset="0"/>
                <a:ea typeface="Calibri" panose="020F0502020204030204" pitchFamily="34" charset="0"/>
                <a:cs typeface="Calibri" panose="020F0502020204030204" pitchFamily="34" charset="0"/>
              </a:rPr>
              <a:t>	</a:t>
            </a:r>
            <a:r>
              <a:rPr lang="en-CA" sz="5600" kern="100" dirty="0">
                <a:effectLst/>
                <a:latin typeface="Calibri" panose="020F0502020204030204" pitchFamily="34" charset="0"/>
                <a:ea typeface="Calibri" panose="020F0502020204030204" pitchFamily="34" charset="0"/>
                <a:cs typeface="Calibri" panose="020F0502020204030204" pitchFamily="34" charset="0"/>
              </a:rPr>
              <a:t>											</a:t>
            </a:r>
            <a:r>
              <a:rPr lang="en-CA" sz="2400" kern="100" dirty="0">
                <a:effectLst/>
                <a:latin typeface="Calibri" panose="020F0502020204030204" pitchFamily="34" charset="0"/>
                <a:ea typeface="Calibri" panose="020F0502020204030204" pitchFamily="34" charset="0"/>
                <a:cs typeface="Calibri" panose="020F0502020204030204" pitchFamily="34" charset="0"/>
              </a:rPr>
              <a:t>																																																																			</a:t>
            </a:r>
          </a:p>
          <a:p>
            <a:pPr marL="342900" lvl="0" indent="-342900">
              <a:lnSpc>
                <a:spcPct val="115000"/>
              </a:lnSpc>
              <a:buFont typeface="Aptos" panose="020B0004020202020204" pitchFamily="34" charset="0"/>
              <a:buChar char="•"/>
            </a:pPr>
            <a:endParaRPr lang="en-CA"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CA" sz="2600" dirty="0"/>
          </a:p>
          <a:p>
            <a:endParaRPr lang="en-US" sz="1400" b="1" dirty="0"/>
          </a:p>
        </p:txBody>
      </p:sp>
      <p:sp>
        <p:nvSpPr>
          <p:cNvPr id="4" name="Slide Number Placeholder 3">
            <a:extLst>
              <a:ext uri="{FF2B5EF4-FFF2-40B4-BE49-F238E27FC236}">
                <a16:creationId xmlns:a16="http://schemas.microsoft.com/office/drawing/2014/main" id="{4FD7806E-8577-3AF2-F62F-BCA661471878}"/>
              </a:ext>
            </a:extLst>
          </p:cNvPr>
          <p:cNvSpPr>
            <a:spLocks noGrp="1"/>
          </p:cNvSpPr>
          <p:nvPr>
            <p:ph type="sldNum" sz="quarter" idx="12"/>
          </p:nvPr>
        </p:nvSpPr>
        <p:spPr/>
        <p:txBody>
          <a:bodyPr/>
          <a:lstStyle/>
          <a:p>
            <a:fld id="{D8E00FCD-6E43-DA45-8E80-C90C3F14AB89}" type="slidenum">
              <a:rPr lang="en-US" smtClean="0"/>
              <a:t>6</a:t>
            </a:fld>
            <a:endParaRPr lang="en-US"/>
          </a:p>
        </p:txBody>
      </p:sp>
    </p:spTree>
    <p:extLst>
      <p:ext uri="{BB962C8B-B14F-4D97-AF65-F5344CB8AC3E}">
        <p14:creationId xmlns:p14="http://schemas.microsoft.com/office/powerpoint/2010/main" val="270918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EC5C3-F2C4-585C-0853-6811C74F1E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46F297-EFBE-4B76-DF79-C547690D0E06}"/>
              </a:ext>
            </a:extLst>
          </p:cNvPr>
          <p:cNvSpPr>
            <a:spLocks noGrp="1"/>
          </p:cNvSpPr>
          <p:nvPr>
            <p:ph type="title"/>
          </p:nvPr>
        </p:nvSpPr>
        <p:spPr>
          <a:xfrm>
            <a:off x="838200" y="193192"/>
            <a:ext cx="10515600" cy="736844"/>
          </a:xfrm>
        </p:spPr>
        <p:txBody>
          <a:bodyPr>
            <a:normAutofit/>
          </a:bodyPr>
          <a:lstStyle/>
          <a:p>
            <a:r>
              <a:rPr lang="en-CA" sz="4000" i="1" dirty="0"/>
              <a:t>Executive Director’s Report Continued</a:t>
            </a:r>
            <a:endParaRPr lang="en-US" sz="4000" i="1" dirty="0"/>
          </a:p>
        </p:txBody>
      </p:sp>
      <p:sp>
        <p:nvSpPr>
          <p:cNvPr id="3" name="Content Placeholder 2">
            <a:extLst>
              <a:ext uri="{FF2B5EF4-FFF2-40B4-BE49-F238E27FC236}">
                <a16:creationId xmlns:a16="http://schemas.microsoft.com/office/drawing/2014/main" id="{738DFF6C-6789-A910-EC5E-F4C6DD1DD84B}"/>
              </a:ext>
            </a:extLst>
          </p:cNvPr>
          <p:cNvSpPr>
            <a:spLocks noGrp="1"/>
          </p:cNvSpPr>
          <p:nvPr>
            <p:ph idx="1"/>
          </p:nvPr>
        </p:nvSpPr>
        <p:spPr>
          <a:xfrm>
            <a:off x="978870" y="890964"/>
            <a:ext cx="10515600" cy="5158153"/>
          </a:xfrm>
        </p:spPr>
        <p:txBody>
          <a:bodyPr>
            <a:normAutofit fontScale="25000" lnSpcReduction="20000"/>
          </a:bodyPr>
          <a:lstStyle/>
          <a:p>
            <a:pPr marL="457200" lvl="1" indent="0" fontAlgn="t">
              <a:lnSpc>
                <a:spcPts val="1500"/>
              </a:lnSpc>
              <a:buNone/>
            </a:pPr>
            <a:r>
              <a:rPr lang="en-CA" sz="2400" kern="100" dirty="0">
                <a:effectLst/>
                <a:latin typeface="Calibri" panose="020F0502020204030204" pitchFamily="34" charset="0"/>
                <a:ea typeface="Calibri" panose="020F0502020204030204" pitchFamily="34" charset="0"/>
                <a:cs typeface="Calibri" panose="020F0502020204030204" pitchFamily="34" charset="0"/>
              </a:rPr>
              <a:t>											</a:t>
            </a:r>
            <a:endParaRPr lang="en-CA" sz="1200" kern="100" dirty="0">
              <a:effectLst/>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6400" kern="100" dirty="0">
                <a:effectLst/>
                <a:latin typeface="Calibri" panose="020F0502020204030204" pitchFamily="34" charset="0"/>
                <a:ea typeface="Calibri" panose="020F0502020204030204" pitchFamily="34" charset="0"/>
                <a:cs typeface="Calibri" panose="020F0502020204030204" pitchFamily="34" charset="0"/>
              </a:rPr>
              <a:t>HEO supported Hockey Canada’s Rise As One initiative</a:t>
            </a:r>
            <a:r>
              <a:rPr lang="en-CA" sz="6400" kern="100" dirty="0">
                <a:latin typeface="Calibri" panose="020F0502020204030204" pitchFamily="34" charset="0"/>
                <a:ea typeface="Calibri" panose="020F0502020204030204" pitchFamily="34" charset="0"/>
                <a:cs typeface="Calibri" panose="020F0502020204030204" pitchFamily="34" charset="0"/>
              </a:rPr>
              <a:t>, a helmet sticker campaign that promotes and celebrates the growth of female participation in hockey.  </a:t>
            </a:r>
            <a:endParaRPr lang="en-CA" sz="6400" kern="100" dirty="0">
              <a:effectLst/>
              <a:latin typeface="Calibri" panose="020F0502020204030204" pitchFamily="34" charset="0"/>
              <a:ea typeface="Calibri" panose="020F0502020204030204" pitchFamily="34" charset="0"/>
              <a:cs typeface="Calibri" panose="020F0502020204030204" pitchFamily="34" charset="0"/>
            </a:endParaRPr>
          </a:p>
          <a:p>
            <a:pPr marL="457200" lvl="1" indent="0" fontAlgn="t">
              <a:lnSpc>
                <a:spcPct val="100000"/>
              </a:lnSpc>
              <a:buNone/>
            </a:pPr>
            <a:endParaRPr lang="en-CA" sz="6400" kern="100" dirty="0">
              <a:effectLst/>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6400" kern="100" dirty="0">
                <a:latin typeface="Calibri" panose="020F0502020204030204" pitchFamily="34" charset="0"/>
                <a:ea typeface="Calibri" panose="020F0502020204030204" pitchFamily="34" charset="0"/>
                <a:cs typeface="Calibri" panose="020F0502020204030204" pitchFamily="34" charset="0"/>
              </a:rPr>
              <a:t>HEO partnered with the </a:t>
            </a:r>
            <a:r>
              <a:rPr lang="en-CA" sz="6400" kern="100" dirty="0" err="1">
                <a:latin typeface="Calibri" panose="020F0502020204030204" pitchFamily="34" charset="0"/>
                <a:ea typeface="Calibri" panose="020F0502020204030204" pitchFamily="34" charset="0"/>
                <a:cs typeface="Calibri" panose="020F0502020204030204" pitchFamily="34" charset="0"/>
              </a:rPr>
              <a:t>Sensplex</a:t>
            </a:r>
            <a:r>
              <a:rPr lang="en-CA" sz="6400" kern="100" dirty="0">
                <a:latin typeface="Calibri" panose="020F0502020204030204" pitchFamily="34" charset="0"/>
                <a:ea typeface="Calibri" panose="020F0502020204030204" pitchFamily="34" charset="0"/>
                <a:cs typeface="Calibri" panose="020F0502020204030204" pitchFamily="34" charset="0"/>
              </a:rPr>
              <a:t> to deliver a 4 on 4 recreational hockey league for individuals not participating in organized hockey during the regular season, providing an accessible and enjoyable opportunity to stay involved in the game.  </a:t>
            </a:r>
          </a:p>
          <a:p>
            <a:pPr lvl="1" fontAlgn="t">
              <a:lnSpc>
                <a:spcPct val="100000"/>
              </a:lnSpc>
            </a:pPr>
            <a:endParaRPr lang="en-CA" sz="6400" kern="100" dirty="0">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US" sz="6400" kern="100" dirty="0">
                <a:latin typeface="Calibri" panose="020F0502020204030204" pitchFamily="34" charset="0"/>
                <a:ea typeface="Calibri" panose="020F0502020204030204" pitchFamily="34" charset="0"/>
                <a:cs typeface="Calibri" panose="020F0502020204030204" pitchFamily="34" charset="0"/>
              </a:rPr>
              <a:t>HEO visited local schools to introduce students to floorball and provide information about hockey participation opportunities, helping to raise awareness of the sport and encourage new players to become involved in hockey programs across the region.</a:t>
            </a:r>
          </a:p>
          <a:p>
            <a:pPr lvl="1" fontAlgn="t">
              <a:lnSpc>
                <a:spcPct val="100000"/>
              </a:lnSpc>
            </a:pPr>
            <a:endParaRPr lang="en-US" sz="6400" kern="100" dirty="0">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r>
              <a:rPr lang="en-CA" sz="6400" kern="100" dirty="0">
                <a:latin typeface="Calibri" panose="020F0502020204030204" pitchFamily="34" charset="0"/>
                <a:ea typeface="Calibri" panose="020F0502020204030204" pitchFamily="34" charset="0"/>
                <a:cs typeface="Calibri" panose="020F0502020204030204" pitchFamily="34" charset="0"/>
              </a:rPr>
              <a:t>The 2025-26 season demonstrated HEO’s commitment to participant growth, player and coach development, diversity and inclusion, safe sport, governance excellence, and community engagement while laying the foundation for new programs and continued growth in the seasons ahead.  </a:t>
            </a:r>
          </a:p>
          <a:p>
            <a:pPr lvl="1" fontAlgn="t">
              <a:lnSpc>
                <a:spcPct val="100000"/>
              </a:lnSpc>
            </a:pPr>
            <a:endParaRPr lang="en-CA" sz="6400" kern="100" dirty="0">
              <a:latin typeface="Calibri" panose="020F0502020204030204" pitchFamily="34" charset="0"/>
              <a:ea typeface="Calibri" panose="020F0502020204030204" pitchFamily="34" charset="0"/>
              <a:cs typeface="Calibri" panose="020F0502020204030204" pitchFamily="34" charset="0"/>
            </a:endParaRPr>
          </a:p>
          <a:p>
            <a:pPr lvl="1" fontAlgn="t">
              <a:lnSpc>
                <a:spcPct val="100000"/>
              </a:lnSpc>
            </a:pPr>
            <a:endParaRPr lang="en-CA" sz="6400" kern="100" dirty="0">
              <a:effectLst/>
              <a:latin typeface="Calibri" panose="020F0502020204030204" pitchFamily="34" charset="0"/>
              <a:ea typeface="Calibri" panose="020F0502020204030204" pitchFamily="34" charset="0"/>
              <a:cs typeface="Calibri" panose="020F0502020204030204" pitchFamily="34" charset="0"/>
            </a:endParaRPr>
          </a:p>
          <a:p>
            <a:pPr marL="457200" lvl="1" indent="0" fontAlgn="t">
              <a:lnSpc>
                <a:spcPct val="100000"/>
              </a:lnSpc>
              <a:buNone/>
            </a:pPr>
            <a:r>
              <a:rPr lang="en-CA" sz="6400" kern="100" dirty="0">
                <a:effectLst/>
                <a:latin typeface="Calibri" panose="020F0502020204030204" pitchFamily="34" charset="0"/>
                <a:ea typeface="Calibri" panose="020F0502020204030204" pitchFamily="34" charset="0"/>
                <a:cs typeface="Calibri" panose="020F0502020204030204" pitchFamily="34" charset="0"/>
              </a:rPr>
              <a:t>	</a:t>
            </a:r>
            <a:r>
              <a:rPr lang="en-CA" sz="5600" kern="100" dirty="0">
                <a:effectLst/>
                <a:latin typeface="Calibri" panose="020F0502020204030204" pitchFamily="34" charset="0"/>
                <a:ea typeface="Calibri" panose="020F0502020204030204" pitchFamily="34" charset="0"/>
                <a:cs typeface="Calibri" panose="020F0502020204030204" pitchFamily="34" charset="0"/>
              </a:rPr>
              <a:t>											</a:t>
            </a:r>
            <a:r>
              <a:rPr lang="en-CA" sz="2400" kern="100" dirty="0">
                <a:effectLst/>
                <a:latin typeface="Calibri" panose="020F0502020204030204" pitchFamily="34" charset="0"/>
                <a:ea typeface="Calibri" panose="020F0502020204030204" pitchFamily="34" charset="0"/>
                <a:cs typeface="Calibri" panose="020F0502020204030204" pitchFamily="34" charset="0"/>
              </a:rPr>
              <a:t>																																																																			</a:t>
            </a:r>
          </a:p>
          <a:p>
            <a:pPr marL="342900" lvl="0" indent="-342900">
              <a:lnSpc>
                <a:spcPct val="115000"/>
              </a:lnSpc>
              <a:buFont typeface="Aptos" panose="020B0004020202020204" pitchFamily="34" charset="0"/>
              <a:buChar char="•"/>
            </a:pPr>
            <a:endParaRPr lang="en-CA"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CA" sz="2600" dirty="0"/>
          </a:p>
          <a:p>
            <a:endParaRPr lang="en-US" sz="1400" b="1" dirty="0"/>
          </a:p>
        </p:txBody>
      </p:sp>
      <p:sp>
        <p:nvSpPr>
          <p:cNvPr id="4" name="Slide Number Placeholder 3">
            <a:extLst>
              <a:ext uri="{FF2B5EF4-FFF2-40B4-BE49-F238E27FC236}">
                <a16:creationId xmlns:a16="http://schemas.microsoft.com/office/drawing/2014/main" id="{E8D97623-1B67-3FF9-0479-2C5468CCCB6E}"/>
              </a:ext>
            </a:extLst>
          </p:cNvPr>
          <p:cNvSpPr>
            <a:spLocks noGrp="1"/>
          </p:cNvSpPr>
          <p:nvPr>
            <p:ph type="sldNum" sz="quarter" idx="12"/>
          </p:nvPr>
        </p:nvSpPr>
        <p:spPr/>
        <p:txBody>
          <a:bodyPr/>
          <a:lstStyle/>
          <a:p>
            <a:fld id="{D8E00FCD-6E43-DA45-8E80-C90C3F14AB89}" type="slidenum">
              <a:rPr lang="en-US" smtClean="0"/>
              <a:t>7</a:t>
            </a:fld>
            <a:endParaRPr lang="en-US"/>
          </a:p>
        </p:txBody>
      </p:sp>
    </p:spTree>
    <p:extLst>
      <p:ext uri="{BB962C8B-B14F-4D97-AF65-F5344CB8AC3E}">
        <p14:creationId xmlns:p14="http://schemas.microsoft.com/office/powerpoint/2010/main" val="22982939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543CF-AC05-054E-80AE-935D43495962}"/>
              </a:ext>
            </a:extLst>
          </p:cNvPr>
          <p:cNvSpPr>
            <a:spLocks noGrp="1"/>
          </p:cNvSpPr>
          <p:nvPr>
            <p:ph type="title"/>
          </p:nvPr>
        </p:nvSpPr>
        <p:spPr/>
        <p:txBody>
          <a:bodyPr>
            <a:normAutofit/>
          </a:bodyPr>
          <a:lstStyle/>
          <a:p>
            <a:r>
              <a:rPr lang="en-CA" dirty="0"/>
              <a:t>Policy and Governance in 2025-26.</a:t>
            </a:r>
            <a:endParaRPr lang="en-US" dirty="0"/>
          </a:p>
        </p:txBody>
      </p:sp>
      <p:sp>
        <p:nvSpPr>
          <p:cNvPr id="3" name="Content Placeholder 2">
            <a:extLst>
              <a:ext uri="{FF2B5EF4-FFF2-40B4-BE49-F238E27FC236}">
                <a16:creationId xmlns:a16="http://schemas.microsoft.com/office/drawing/2014/main" id="{D8A519AF-309F-F544-970D-FF044453BDB3}"/>
              </a:ext>
            </a:extLst>
          </p:cNvPr>
          <p:cNvSpPr>
            <a:spLocks noGrp="1"/>
          </p:cNvSpPr>
          <p:nvPr>
            <p:ph idx="1"/>
          </p:nvPr>
        </p:nvSpPr>
        <p:spPr>
          <a:xfrm>
            <a:off x="826008" y="1438656"/>
            <a:ext cx="10515600" cy="4603370"/>
          </a:xfrm>
        </p:spPr>
        <p:txBody>
          <a:bodyPr>
            <a:noAutofit/>
          </a:bodyPr>
          <a:lstStyle/>
          <a:p>
            <a:pPr marL="457200" lvl="1" indent="0">
              <a:buNone/>
            </a:pPr>
            <a:endParaRPr lang="en-CA" sz="1800" dirty="0"/>
          </a:p>
          <a:p>
            <a:pPr fontAlgn="t">
              <a:lnSpc>
                <a:spcPts val="1500"/>
              </a:lnSpc>
            </a:pPr>
            <a:r>
              <a:rPr lang="en-CA" sz="1600" dirty="0"/>
              <a:t>Approved an amendment to the </a:t>
            </a:r>
            <a:r>
              <a:rPr lang="en-CA" sz="1600" b="1" dirty="0"/>
              <a:t>HEO Select Team Program Policy</a:t>
            </a:r>
            <a:r>
              <a:rPr lang="en-CA" sz="1600" dirty="0"/>
              <a:t> to provide greater opportunities for House League participants. </a:t>
            </a:r>
          </a:p>
          <a:p>
            <a:pPr fontAlgn="t">
              <a:lnSpc>
                <a:spcPts val="1500"/>
              </a:lnSpc>
            </a:pPr>
            <a:r>
              <a:rPr lang="en-CA" sz="1600" dirty="0"/>
              <a:t>Approved a policy change allowing </a:t>
            </a:r>
            <a:r>
              <a:rPr lang="en-CA" sz="1600" b="1" dirty="0"/>
              <a:t>one additional tournament for non-AAA teams</a:t>
            </a:r>
            <a:r>
              <a:rPr lang="en-CA" sz="1600" dirty="0"/>
              <a:t>, enhancing player development and competitive experiences. </a:t>
            </a:r>
          </a:p>
          <a:p>
            <a:pPr fontAlgn="t">
              <a:lnSpc>
                <a:spcPts val="1500"/>
              </a:lnSpc>
            </a:pPr>
            <a:r>
              <a:rPr lang="en-CA" sz="1600" dirty="0"/>
              <a:t>Approved a request for </a:t>
            </a:r>
            <a:r>
              <a:rPr lang="en-CA" sz="1600" b="1" dirty="0"/>
              <a:t>special dispensation from Hockey Canada</a:t>
            </a:r>
            <a:r>
              <a:rPr lang="en-CA" sz="1600" dirty="0"/>
              <a:t> regarding the participation of overage players on U21 teams. </a:t>
            </a:r>
          </a:p>
          <a:p>
            <a:pPr fontAlgn="t">
              <a:lnSpc>
                <a:spcPts val="1500"/>
              </a:lnSpc>
            </a:pPr>
            <a:r>
              <a:rPr lang="en-CA" sz="1600" dirty="0"/>
              <a:t>Approved an increase in the number of </a:t>
            </a:r>
            <a:r>
              <a:rPr lang="en-CA" sz="1600" b="1" dirty="0"/>
              <a:t>affiliated player games permitted within the Junior B league</a:t>
            </a:r>
            <a:r>
              <a:rPr lang="en-CA" sz="1600" dirty="0"/>
              <a:t>, providing greater roster flexibility and development opportunities. </a:t>
            </a:r>
          </a:p>
          <a:p>
            <a:pPr fontAlgn="t">
              <a:lnSpc>
                <a:spcPts val="1500"/>
              </a:lnSpc>
            </a:pPr>
            <a:r>
              <a:rPr lang="en-CA" sz="1600" dirty="0"/>
              <a:t>Worked collaboratively with the </a:t>
            </a:r>
            <a:r>
              <a:rPr lang="en-CA" sz="1600" b="1" dirty="0"/>
              <a:t>OHF, HNO, and Hockey Canada</a:t>
            </a:r>
            <a:r>
              <a:rPr lang="en-CA" sz="1600" dirty="0"/>
              <a:t> to secure approval of the </a:t>
            </a:r>
            <a:r>
              <a:rPr lang="en-CA" sz="1600" b="1" dirty="0"/>
              <a:t>Ontario Junior Development Model (OJDM) 16- and 17-year-old Player Movement Policy</a:t>
            </a:r>
            <a:r>
              <a:rPr lang="en-CA" sz="1600" dirty="0"/>
              <a:t>. </a:t>
            </a:r>
          </a:p>
          <a:p>
            <a:pPr fontAlgn="t">
              <a:lnSpc>
                <a:spcPts val="1500"/>
              </a:lnSpc>
            </a:pPr>
            <a:r>
              <a:rPr lang="en-CA" sz="1600" dirty="0"/>
              <a:t>Completed a comprehensive revision of the </a:t>
            </a:r>
            <a:r>
              <a:rPr lang="en-CA" sz="1600" b="1" dirty="0"/>
              <a:t>Video Review Policy</a:t>
            </a:r>
            <a:r>
              <a:rPr lang="en-CA" sz="1600" dirty="0"/>
              <a:t> to improve consistency in its application and further support the integrity and fairness of the game.</a:t>
            </a:r>
          </a:p>
          <a:p>
            <a:pPr marL="457200" lvl="1" indent="0">
              <a:buNone/>
            </a:pPr>
            <a:endParaRPr lang="en-CA" dirty="0"/>
          </a:p>
          <a:p>
            <a:pPr marL="457200" lvl="1" indent="0">
              <a:buNone/>
            </a:pPr>
            <a:endParaRPr lang="en-CA" dirty="0"/>
          </a:p>
          <a:p>
            <a:pPr lvl="1"/>
            <a:endParaRPr lang="en-CA" sz="1800" dirty="0"/>
          </a:p>
          <a:p>
            <a:pPr lvl="1"/>
            <a:endParaRPr lang="en-CA" sz="1800" dirty="0"/>
          </a:p>
          <a:p>
            <a:pPr lvl="1"/>
            <a:endParaRPr lang="en-CA" sz="2000" dirty="0"/>
          </a:p>
          <a:p>
            <a:pPr lvl="1"/>
            <a:endParaRPr lang="en-CA" dirty="0"/>
          </a:p>
          <a:p>
            <a:pPr lvl="1"/>
            <a:endParaRPr lang="en-CA" dirty="0"/>
          </a:p>
          <a:p>
            <a:pPr lvl="1"/>
            <a:endParaRPr lang="en-CA" dirty="0"/>
          </a:p>
          <a:p>
            <a:pPr lvl="1"/>
            <a:endParaRPr lang="en-CA" dirty="0"/>
          </a:p>
          <a:p>
            <a:pPr lvl="1"/>
            <a:endParaRPr lang="en-CA" sz="1200" dirty="0"/>
          </a:p>
        </p:txBody>
      </p:sp>
      <p:sp>
        <p:nvSpPr>
          <p:cNvPr id="4" name="Slide Number Placeholder 3">
            <a:extLst>
              <a:ext uri="{FF2B5EF4-FFF2-40B4-BE49-F238E27FC236}">
                <a16:creationId xmlns:a16="http://schemas.microsoft.com/office/drawing/2014/main" id="{1501C5C3-BB52-4E91-536D-95893441B904}"/>
              </a:ext>
            </a:extLst>
          </p:cNvPr>
          <p:cNvSpPr>
            <a:spLocks noGrp="1"/>
          </p:cNvSpPr>
          <p:nvPr>
            <p:ph type="sldNum" sz="quarter" idx="12"/>
          </p:nvPr>
        </p:nvSpPr>
        <p:spPr/>
        <p:txBody>
          <a:bodyPr/>
          <a:lstStyle/>
          <a:p>
            <a:fld id="{D8E00FCD-6E43-DA45-8E80-C90C3F14AB89}" type="slidenum">
              <a:rPr lang="en-US" smtClean="0"/>
              <a:t>8</a:t>
            </a:fld>
            <a:endParaRPr lang="en-US"/>
          </a:p>
        </p:txBody>
      </p:sp>
    </p:spTree>
    <p:extLst>
      <p:ext uri="{BB962C8B-B14F-4D97-AF65-F5344CB8AC3E}">
        <p14:creationId xmlns:p14="http://schemas.microsoft.com/office/powerpoint/2010/main" val="3004599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4C58B-6626-8E66-8018-03362A2214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47E275-36C0-7A40-A6AB-BD5C51D75955}"/>
              </a:ext>
            </a:extLst>
          </p:cNvPr>
          <p:cNvSpPr>
            <a:spLocks noGrp="1"/>
          </p:cNvSpPr>
          <p:nvPr>
            <p:ph type="title"/>
          </p:nvPr>
        </p:nvSpPr>
        <p:spPr/>
        <p:txBody>
          <a:bodyPr>
            <a:normAutofit/>
          </a:bodyPr>
          <a:lstStyle/>
          <a:p>
            <a:r>
              <a:rPr lang="en-CA" dirty="0"/>
              <a:t>HEO Development and Growth Initiatives 2026-27	</a:t>
            </a:r>
            <a:endParaRPr lang="en-US" dirty="0"/>
          </a:p>
        </p:txBody>
      </p:sp>
      <p:sp>
        <p:nvSpPr>
          <p:cNvPr id="3" name="Content Placeholder 2">
            <a:extLst>
              <a:ext uri="{FF2B5EF4-FFF2-40B4-BE49-F238E27FC236}">
                <a16:creationId xmlns:a16="http://schemas.microsoft.com/office/drawing/2014/main" id="{427E037C-990D-FC7F-9DB7-70C716BAC276}"/>
              </a:ext>
            </a:extLst>
          </p:cNvPr>
          <p:cNvSpPr>
            <a:spLocks noGrp="1"/>
          </p:cNvSpPr>
          <p:nvPr>
            <p:ph idx="1"/>
          </p:nvPr>
        </p:nvSpPr>
        <p:spPr>
          <a:xfrm>
            <a:off x="826008" y="1438656"/>
            <a:ext cx="10515600" cy="4603370"/>
          </a:xfrm>
        </p:spPr>
        <p:txBody>
          <a:bodyPr>
            <a:noAutofit/>
          </a:bodyPr>
          <a:lstStyle/>
          <a:p>
            <a:pPr marL="457200" lvl="1" indent="0">
              <a:buNone/>
            </a:pPr>
            <a:endParaRPr lang="en-CA" sz="1800" dirty="0"/>
          </a:p>
          <a:p>
            <a:pPr fontAlgn="t">
              <a:lnSpc>
                <a:spcPts val="1500"/>
              </a:lnSpc>
            </a:pPr>
            <a:r>
              <a:rPr lang="en-US" sz="1600" dirty="0"/>
              <a:t>HEO will continue to provide Instructional Stream Clinics at no cost for coaches, helping remove financial barriers to coach education, certification, and professional development.</a:t>
            </a:r>
          </a:p>
          <a:p>
            <a:pPr fontAlgn="t">
              <a:lnSpc>
                <a:spcPts val="1500"/>
              </a:lnSpc>
            </a:pPr>
            <a:r>
              <a:rPr lang="en-US" sz="1600" dirty="0"/>
              <a:t>Is looking at developing dedicated communication channels for key stakeholder groups, including Minor Council members, District Chairs, MHA Presidents, and Junior Leagues, improving collaboration, transparency, and information sharing across the Branch.</a:t>
            </a:r>
          </a:p>
          <a:p>
            <a:pPr fontAlgn="t">
              <a:lnSpc>
                <a:spcPts val="1500"/>
              </a:lnSpc>
            </a:pPr>
            <a:r>
              <a:rPr lang="en-US" sz="1600" dirty="0"/>
              <a:t>HEO is excited to host HEO's first female-only Officiating Clinic, creating new opportunities for women and girls to enter officiating and develop leadership skills within hockey.</a:t>
            </a:r>
          </a:p>
          <a:p>
            <a:pPr fontAlgn="t">
              <a:lnSpc>
                <a:spcPts val="1500"/>
              </a:lnSpc>
            </a:pPr>
            <a:r>
              <a:rPr lang="en-US" sz="1600" dirty="0"/>
              <a:t>HEO will continue to support the “We Are Coaches” initiative, encouraging greater female representation in coaching roles throughout Eastern Ontario.</a:t>
            </a:r>
          </a:p>
          <a:p>
            <a:pPr fontAlgn="t">
              <a:lnSpc>
                <a:spcPts val="1500"/>
              </a:lnSpc>
            </a:pPr>
            <a:r>
              <a:rPr lang="en-US" sz="1600" dirty="0"/>
              <a:t>HEO will be hosting an HEO Coach Mentor Workshop featuring former Hockey Canada Vice-President of Development, Paul Carson, providing valuable mentorship and professional development opportunities for coaches and Minor Hockey Association (MHA) administrators.</a:t>
            </a:r>
          </a:p>
          <a:p>
            <a:pPr fontAlgn="t">
              <a:lnSpc>
                <a:spcPts val="1500"/>
              </a:lnSpc>
            </a:pPr>
            <a:r>
              <a:rPr lang="en-US" sz="1600" dirty="0"/>
              <a:t>HEO will be partnering with selected Districts and Leagues on a </a:t>
            </a:r>
            <a:r>
              <a:rPr lang="en-US" sz="1600" dirty="0" err="1"/>
              <a:t>Spordle</a:t>
            </a:r>
            <a:r>
              <a:rPr lang="en-US" sz="1600" dirty="0"/>
              <a:t> pilot project, offering online game sheets, scheduling tools, and website support at no cost to participating organizations.  </a:t>
            </a:r>
            <a:r>
              <a:rPr lang="en-CA" sz="1600" dirty="0"/>
              <a:t> </a:t>
            </a:r>
          </a:p>
          <a:p>
            <a:pPr fontAlgn="t">
              <a:lnSpc>
                <a:spcPts val="1500"/>
              </a:lnSpc>
            </a:pPr>
            <a:r>
              <a:rPr lang="en-CA" sz="1600" dirty="0"/>
              <a:t> </a:t>
            </a:r>
          </a:p>
          <a:p>
            <a:pPr marL="457200" lvl="1" indent="0">
              <a:buNone/>
            </a:pPr>
            <a:endParaRPr lang="en-CA" dirty="0"/>
          </a:p>
          <a:p>
            <a:pPr marL="457200" lvl="1" indent="0">
              <a:buNone/>
            </a:pPr>
            <a:endParaRPr lang="en-CA" dirty="0"/>
          </a:p>
          <a:p>
            <a:pPr lvl="1"/>
            <a:endParaRPr lang="en-CA" sz="1800" dirty="0"/>
          </a:p>
          <a:p>
            <a:pPr lvl="1"/>
            <a:endParaRPr lang="en-CA" sz="1800" dirty="0"/>
          </a:p>
          <a:p>
            <a:pPr lvl="1"/>
            <a:endParaRPr lang="en-CA" sz="2000" dirty="0"/>
          </a:p>
          <a:p>
            <a:pPr lvl="1"/>
            <a:endParaRPr lang="en-CA" dirty="0"/>
          </a:p>
          <a:p>
            <a:pPr lvl="1"/>
            <a:endParaRPr lang="en-CA" dirty="0"/>
          </a:p>
          <a:p>
            <a:pPr lvl="1"/>
            <a:endParaRPr lang="en-CA" dirty="0"/>
          </a:p>
          <a:p>
            <a:pPr lvl="1"/>
            <a:endParaRPr lang="en-CA" dirty="0"/>
          </a:p>
          <a:p>
            <a:pPr lvl="1"/>
            <a:endParaRPr lang="en-CA" sz="1200" dirty="0"/>
          </a:p>
        </p:txBody>
      </p:sp>
      <p:sp>
        <p:nvSpPr>
          <p:cNvPr id="4" name="Slide Number Placeholder 3">
            <a:extLst>
              <a:ext uri="{FF2B5EF4-FFF2-40B4-BE49-F238E27FC236}">
                <a16:creationId xmlns:a16="http://schemas.microsoft.com/office/drawing/2014/main" id="{D2FCFE91-F2C1-0595-F941-8ABBE795406C}"/>
              </a:ext>
            </a:extLst>
          </p:cNvPr>
          <p:cNvSpPr>
            <a:spLocks noGrp="1"/>
          </p:cNvSpPr>
          <p:nvPr>
            <p:ph type="sldNum" sz="quarter" idx="12"/>
          </p:nvPr>
        </p:nvSpPr>
        <p:spPr/>
        <p:txBody>
          <a:bodyPr/>
          <a:lstStyle/>
          <a:p>
            <a:fld id="{D8E00FCD-6E43-DA45-8E80-C90C3F14AB89}" type="slidenum">
              <a:rPr lang="en-US" smtClean="0"/>
              <a:t>9</a:t>
            </a:fld>
            <a:endParaRPr lang="en-US"/>
          </a:p>
        </p:txBody>
      </p:sp>
    </p:spTree>
    <p:extLst>
      <p:ext uri="{BB962C8B-B14F-4D97-AF65-F5344CB8AC3E}">
        <p14:creationId xmlns:p14="http://schemas.microsoft.com/office/powerpoint/2010/main" val="12052290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8602ab9a-a617-49f6-bc82-4af43710d630" xsi:nil="true"/>
    <lcf76f155ced4ddcb4097134ff3c332f xmlns="88c540fe-25cf-43ed-8d3f-3d33370e96a0">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0DEAC155ECC4F46B753B159BD81176B" ma:contentTypeVersion="18" ma:contentTypeDescription="Create a new document." ma:contentTypeScope="" ma:versionID="121cc91e6bc1fe2eecf368ffb4d1a970">
  <xsd:schema xmlns:xsd="http://www.w3.org/2001/XMLSchema" xmlns:xs="http://www.w3.org/2001/XMLSchema" xmlns:p="http://schemas.microsoft.com/office/2006/metadata/properties" xmlns:ns2="88c540fe-25cf-43ed-8d3f-3d33370e96a0" xmlns:ns3="8602ab9a-a617-49f6-bc82-4af43710d630" targetNamespace="http://schemas.microsoft.com/office/2006/metadata/properties" ma:root="true" ma:fieldsID="ffa84c321e75a5c4246c5b7170276ae5" ns2:_="" ns3:_="">
    <xsd:import namespace="88c540fe-25cf-43ed-8d3f-3d33370e96a0"/>
    <xsd:import namespace="8602ab9a-a617-49f6-bc82-4af43710d63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c540fe-25cf-43ed-8d3f-3d33370e96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2615360-4f1a-4d4f-ac72-a34aa6934f5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602ab9a-a617-49f6-bc82-4af43710d63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161e4cb-d15a-451f-8ff8-f11ee8af392a}" ma:internalName="TaxCatchAll" ma:showField="CatchAllData" ma:web="8602ab9a-a617-49f6-bc82-4af43710d63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8507A7C-5B52-48D3-A6D5-3E963A5BD3BF}">
  <ds:schemaRefs>
    <ds:schemaRef ds:uri="http://schemas.microsoft.com/sharepoint/v3/contenttype/forms"/>
  </ds:schemaRefs>
</ds:datastoreItem>
</file>

<file path=customXml/itemProps2.xml><?xml version="1.0" encoding="utf-8"?>
<ds:datastoreItem xmlns:ds="http://schemas.openxmlformats.org/officeDocument/2006/customXml" ds:itemID="{E4646E59-EDAC-41DC-B2FA-01B78307BA24}">
  <ds:schemaRefs>
    <ds:schemaRef ds:uri="http://schemas.microsoft.com/office/2006/metadata/properties"/>
    <ds:schemaRef ds:uri="http://schemas.microsoft.com/office/infopath/2007/PartnerControls"/>
    <ds:schemaRef ds:uri="8602ab9a-a617-49f6-bc82-4af43710d630"/>
    <ds:schemaRef ds:uri="88c540fe-25cf-43ed-8d3f-3d33370e96a0"/>
  </ds:schemaRefs>
</ds:datastoreItem>
</file>

<file path=customXml/itemProps3.xml><?xml version="1.0" encoding="utf-8"?>
<ds:datastoreItem xmlns:ds="http://schemas.openxmlformats.org/officeDocument/2006/customXml" ds:itemID="{92D3FDA3-A43D-4094-95EF-4C05AC3759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8c540fe-25cf-43ed-8d3f-3d33370e96a0"/>
    <ds:schemaRef ds:uri="8602ab9a-a617-49f6-bc82-4af43710d6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2429</TotalTime>
  <Words>1991</Words>
  <Application>Microsoft Office PowerPoint</Application>
  <PresentationFormat>Widescreen</PresentationFormat>
  <Paragraphs>167</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Aptos</vt:lpstr>
      <vt:lpstr>Arial</vt:lpstr>
      <vt:lpstr>Calibri</vt:lpstr>
      <vt:lpstr>Calibri Light</vt:lpstr>
      <vt:lpstr>Times New Roman</vt:lpstr>
      <vt:lpstr>Office Theme</vt:lpstr>
      <vt:lpstr>Hockey Eastern Ontario Board of Directors</vt:lpstr>
      <vt:lpstr>President’s Report</vt:lpstr>
      <vt:lpstr>President’s Report Continued</vt:lpstr>
      <vt:lpstr>President’s Report Continued</vt:lpstr>
      <vt:lpstr>Executive Director’s Report</vt:lpstr>
      <vt:lpstr>Executive Director’s Report Continued</vt:lpstr>
      <vt:lpstr>Executive Director’s Report Continued</vt:lpstr>
      <vt:lpstr>Policy and Governance in 2025-26.</vt:lpstr>
      <vt:lpstr>HEO Development and Growth Initiatives 2026-27 </vt:lpstr>
      <vt:lpstr>HEO Development and Growth Initiatives 2026-27 Continued </vt:lpstr>
      <vt:lpstr>2025-26 season wrap-up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Hockey Eastern Ontario HEO</dc:title>
  <dc:creator>Krista Outhwaite</dc:creator>
  <cp:lastModifiedBy>Debbie Rambeau</cp:lastModifiedBy>
  <cp:revision>83</cp:revision>
  <dcterms:created xsi:type="dcterms:W3CDTF">2021-06-13T17:12:54Z</dcterms:created>
  <dcterms:modified xsi:type="dcterms:W3CDTF">2026-07-20T01:53:23Z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0x01010060DEAC155ECC4F46B753B159BD81176B</vt:lpwstr>
  </property>
  <property fmtid="{D5CDD505-2E9C-101B-9397-08002B2CF9AE}" pid="3" name="MediaServiceImageTags">
    <vt:lpwstr/>
  </property>
</Properties>
</file>